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70" r:id="rId3"/>
    <p:sldId id="283" r:id="rId4"/>
    <p:sldId id="257" r:id="rId5"/>
    <p:sldId id="271" r:id="rId6"/>
    <p:sldId id="284" r:id="rId7"/>
    <p:sldId id="285" r:id="rId8"/>
    <p:sldId id="286" r:id="rId9"/>
    <p:sldId id="258" r:id="rId10"/>
    <p:sldId id="272" r:id="rId11"/>
    <p:sldId id="287" r:id="rId12"/>
    <p:sldId id="259" r:id="rId13"/>
    <p:sldId id="273" r:id="rId14"/>
    <p:sldId id="288" r:id="rId15"/>
    <p:sldId id="299" r:id="rId16"/>
    <p:sldId id="298" r:id="rId17"/>
    <p:sldId id="260" r:id="rId18"/>
    <p:sldId id="274" r:id="rId19"/>
    <p:sldId id="300" r:id="rId20"/>
    <p:sldId id="301" r:id="rId21"/>
    <p:sldId id="289" r:id="rId22"/>
    <p:sldId id="261" r:id="rId23"/>
    <p:sldId id="275" r:id="rId24"/>
    <p:sldId id="302" r:id="rId25"/>
    <p:sldId id="290" r:id="rId26"/>
    <p:sldId id="262" r:id="rId27"/>
    <p:sldId id="276" r:id="rId28"/>
    <p:sldId id="303" r:id="rId29"/>
    <p:sldId id="291" r:id="rId30"/>
    <p:sldId id="263" r:id="rId31"/>
    <p:sldId id="277" r:id="rId32"/>
    <p:sldId id="292" r:id="rId33"/>
    <p:sldId id="264" r:id="rId34"/>
    <p:sldId id="278" r:id="rId35"/>
    <p:sldId id="293" r:id="rId36"/>
    <p:sldId id="268" r:id="rId37"/>
    <p:sldId id="279" r:id="rId38"/>
    <p:sldId id="294" r:id="rId39"/>
    <p:sldId id="265" r:id="rId40"/>
    <p:sldId id="280" r:id="rId41"/>
    <p:sldId id="295" r:id="rId42"/>
    <p:sldId id="266" r:id="rId43"/>
    <p:sldId id="281" r:id="rId44"/>
    <p:sldId id="296" r:id="rId45"/>
    <p:sldId id="267" r:id="rId46"/>
    <p:sldId id="282" r:id="rId47"/>
    <p:sldId id="297" r:id="rId48"/>
    <p:sldId id="269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방탄소년단" id="{466CDB76-11CA-4400-B7D8-3B05973BE295}">
          <p14:sldIdLst>
            <p14:sldId id="256"/>
            <p14:sldId id="270"/>
            <p14:sldId id="283"/>
          </p14:sldIdLst>
        </p14:section>
        <p14:section name="블랙핑크" id="{4E85B8E4-8DD0-400D-92A1-A66FFBF8EBA0}">
          <p14:sldIdLst>
            <p14:sldId id="257"/>
            <p14:sldId id="271"/>
            <p14:sldId id="284"/>
            <p14:sldId id="285"/>
            <p14:sldId id="286"/>
          </p14:sldIdLst>
        </p14:section>
        <p14:section name="엑소" id="{3B5D958B-C7B1-4074-81DB-BA720894AA7C}">
          <p14:sldIdLst>
            <p14:sldId id="258"/>
            <p14:sldId id="272"/>
            <p14:sldId id="287"/>
          </p14:sldIdLst>
        </p14:section>
        <p14:section name="트와이스" id="{643F57C9-2638-484E-9C7A-6D2E80889E97}">
          <p14:sldIdLst>
            <p14:sldId id="259"/>
            <p14:sldId id="273"/>
            <p14:sldId id="288"/>
            <p14:sldId id="299"/>
            <p14:sldId id="298"/>
          </p14:sldIdLst>
        </p14:section>
        <p14:section name="레드벨벳" id="{65D67FC0-F907-48BA-82F9-483381C5B27E}">
          <p14:sldIdLst>
            <p14:sldId id="260"/>
            <p14:sldId id="274"/>
            <p14:sldId id="300"/>
            <p14:sldId id="301"/>
            <p14:sldId id="289"/>
          </p14:sldIdLst>
        </p14:section>
        <p14:section name="세븐틴" id="{18038A5B-063D-4995-A8B0-444416D780F9}">
          <p14:sldIdLst>
            <p14:sldId id="261"/>
            <p14:sldId id="275"/>
            <p14:sldId id="302"/>
            <p14:sldId id="290"/>
          </p14:sldIdLst>
        </p14:section>
        <p14:section name="빅뱅" id="{B909E58E-C284-4B4A-87AE-476651D1F328}">
          <p14:sldIdLst>
            <p14:sldId id="262"/>
            <p14:sldId id="276"/>
            <p14:sldId id="303"/>
            <p14:sldId id="291"/>
          </p14:sldIdLst>
        </p14:section>
        <p14:section name="소녀시대" id="{E46A7911-8237-404A-A239-CB125E39DD0D}">
          <p14:sldIdLst>
            <p14:sldId id="263"/>
            <p14:sldId id="277"/>
            <p14:sldId id="292"/>
          </p14:sldIdLst>
        </p14:section>
        <p14:section name="동방신기" id="{B8C51184-AFD1-4F54-86FB-911E70FFF979}">
          <p14:sldIdLst>
            <p14:sldId id="264"/>
            <p14:sldId id="278"/>
            <p14:sldId id="293"/>
          </p14:sldIdLst>
        </p14:section>
        <p14:section name="동방신기(TVXQ)" id="{072A250C-58BE-489E-8ACF-6FF4E4FDA468}">
          <p14:sldIdLst>
            <p14:sldId id="268"/>
            <p14:sldId id="279"/>
            <p14:sldId id="294"/>
          </p14:sldIdLst>
        </p14:section>
        <p14:section name="2NE1" id="{39E976FD-FC2B-4819-8D22-1ACB8DCCDD27}">
          <p14:sldIdLst>
            <p14:sldId id="265"/>
            <p14:sldId id="280"/>
            <p14:sldId id="295"/>
          </p14:sldIdLst>
        </p14:section>
        <p14:section name="슈퍼주니어" id="{212E9EE4-693C-4E6B-A91E-17DB61244F25}">
          <p14:sldIdLst>
            <p14:sldId id="266"/>
            <p14:sldId id="281"/>
            <p14:sldId id="296"/>
          </p14:sldIdLst>
        </p14:section>
        <p14:section name="원더걸스" id="{C0EA879D-09EA-4F90-852A-4A029B9A24BA}">
          <p14:sldIdLst>
            <p14:sldId id="267"/>
            <p14:sldId id="282"/>
            <p14:sldId id="297"/>
          </p14:sldIdLst>
        </p14:section>
        <p14:section name="전체" id="{0119B2A1-11EC-4757-950C-DAD17B144508}">
          <p14:sldIdLst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C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5CC9B0-8520-4C4C-BDD5-C1594D2FE7BF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D5116F-472A-4B10-A7FA-59E8D5E39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803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D5116F-472A-4B10-A7FA-59E8D5E392B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602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D5116F-472A-4B10-A7FA-59E8D5E392B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503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D5116F-472A-4B10-A7FA-59E8D5E392B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326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DF1954-AA0F-43C5-8246-0ABBEB5D62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5DBD8C1-BC21-4CA5-83CD-5B3110DA31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DB4947-5D12-4121-BDDB-C45FDED3D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771-CF2D-417D-BBB1-61E32B585E8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99F611-8CB8-4673-8D53-3331AC4C1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44BF30-55E1-4ECC-A2BC-4919CD29E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3B6C2-2718-4DA2-BFBA-0DA80B5A4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572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5821A-725F-490F-895F-076943E2D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A32F28-20D0-4B28-845D-29198873A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0C3A6D-4378-477F-A4F9-29B99E0AF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771-CF2D-417D-BBB1-61E32B585E8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3FCCA6-4CCA-4249-9D36-4FAED4589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A8BB0A-E666-4768-A3D4-455A273F5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3B6C2-2718-4DA2-BFBA-0DA80B5A4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81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999ED6-04FF-4986-814F-1EFE3CED6C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BABD16-7AA0-4E60-92A4-D9C09771AD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1ECE79-BEAD-4D80-BFFC-A11D049E4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771-CF2D-417D-BBB1-61E32B585E8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AE295D-34AB-4591-BF66-2CF36E6AE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E36E81-647F-478D-B558-54B275ABE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3B6C2-2718-4DA2-BFBA-0DA80B5A4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155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0D07B9-E5FD-49FB-BB76-A856865B3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DFB120-4C6D-4837-8D33-111435459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0D810C-6E80-4B06-AF93-FC9D3B412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771-CF2D-417D-BBB1-61E32B585E8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948483-7A42-4B26-AEEB-427EF1C4B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C69B66-7B6C-4A69-9426-75FD6904A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3B6C2-2718-4DA2-BFBA-0DA80B5A4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522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1A479-F77B-4196-875A-03FDF36A5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5752B6-6807-4920-848E-85B56B188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846638-0030-4423-BE8E-20415E00F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771-CF2D-417D-BBB1-61E32B585E8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702E56-4326-4FE9-863D-1EDA00655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1DF857-F21D-447F-9A52-FB7BB490E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3B6C2-2718-4DA2-BFBA-0DA80B5A4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971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8E76B4-FB9C-4227-A92F-80DA6424A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76DB61-92F2-4787-8187-2867530141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1ACCD1-F268-4D4F-BEAB-BEFFBDBA73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74FFC8-3252-434D-9AF6-099B881A6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771-CF2D-417D-BBB1-61E32B585E8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B3C129-4B6B-4490-876D-10A0CC4B4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F82A16-4C07-4374-8885-66625A11F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3B6C2-2718-4DA2-BFBA-0DA80B5A4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843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65FA2-2C4A-422D-B173-FEDA72DEF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1FDC94-6446-45A5-95A6-4C0911166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88645C-C0E4-40AA-A23E-265C666E8B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F689B40-4D9B-42C4-87D6-25B2872C3D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604E32-C028-4091-81CC-50699DA232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5D96523-1C14-44B2-A716-9F96AB6C4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771-CF2D-417D-BBB1-61E32B585E8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78733A8-22A2-4084-A1FA-A30ECD524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AF9641F-4E51-49DF-9035-43EBE161E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3B6C2-2718-4DA2-BFBA-0DA80B5A4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711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D5911-2ACF-473B-9BAC-0802C2905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9E3FBA5-3997-43DE-92BF-AB0F906B1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771-CF2D-417D-BBB1-61E32B585E8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4AFF137-825F-4F8B-AB61-3D53254B2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FB44DA-9AA4-45FB-AC16-4A8D41ED2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3B6C2-2718-4DA2-BFBA-0DA80B5A4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526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D2667-DFF7-48D5-8E28-2B4EADE8B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771-CF2D-417D-BBB1-61E32B585E8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A2BD774-FCF1-4323-9D2E-4AF3959D1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D35E28-9345-4DD2-BA58-2773E419B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3B6C2-2718-4DA2-BFBA-0DA80B5A4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224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1E4B39-7BB9-47F4-B6DE-38EB06DE3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6DF212-A1F9-4C56-ADE1-04BB9D72B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98FBBF-D5A8-4A2A-A709-E7ACCB6FD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EFE6B1-DB3D-472E-A2FE-EF2BE6C02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771-CF2D-417D-BBB1-61E32B585E8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550412-D184-4429-8753-6AB8F4C5D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607869-4AA1-498B-9B4D-133A1F7CC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3B6C2-2718-4DA2-BFBA-0DA80B5A4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213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20274F-613F-4477-ACBA-06B6E3891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80CF8B5-A649-417B-9CA9-3579594A78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B59BB9-791E-44A4-9621-2B5E1BB90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89E07E-1FEB-466A-8CDF-0761A2768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771-CF2D-417D-BBB1-61E32B585E8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B63F5F-730F-4963-9F73-5BBACA09D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F62416-868E-4B3B-A23D-9947090D3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3B6C2-2718-4DA2-BFBA-0DA80B5A4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192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70CD901-3CA2-4CD4-81CE-2D0703A33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1A9B0D-9311-4702-A84F-487F1A63B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5A7B3B-8D60-44EE-BCF4-DBC161EF46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F99771-CF2D-417D-BBB1-61E32B585E8E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AEE075-B67A-4D73-A221-FE428DA88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AE3A87-A1A1-4C04-928B-761BE30E28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3B6C2-2718-4DA2-BFBA-0DA80B5A4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823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방탄소년단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56F4D1-BB96-4A34-BEDA-5205E0D2668E}"/>
              </a:ext>
            </a:extLst>
          </p:cNvPr>
          <p:cNvSpPr txBox="1"/>
          <p:nvPr/>
        </p:nvSpPr>
        <p:spPr>
          <a:xfrm>
            <a:off x="7322535" y="2436205"/>
            <a:ext cx="437640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내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너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나</a:t>
            </a:r>
            <a:r>
              <a:rPr lang="en-US" altLang="ko-KR" dirty="0">
                <a:solidFill>
                  <a:srgbClr val="0070C0"/>
                </a:solidFill>
              </a:rPr>
              <a:t>, I, </a:t>
            </a:r>
            <a:r>
              <a:rPr lang="ko-KR" altLang="en-US" dirty="0">
                <a:solidFill>
                  <a:srgbClr val="0070C0"/>
                </a:solidFill>
              </a:rPr>
              <a:t>난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날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니</a:t>
            </a:r>
            <a:r>
              <a:rPr lang="en-US" altLang="ko-KR" dirty="0">
                <a:solidFill>
                  <a:srgbClr val="0070C0"/>
                </a:solidFill>
              </a:rPr>
              <a:t>, YOU,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ko-KR" altLang="en-US" dirty="0"/>
              <a:t>해</a:t>
            </a:r>
            <a:r>
              <a:rPr lang="en-US" altLang="ko-KR" dirty="0"/>
              <a:t>, </a:t>
            </a:r>
            <a:r>
              <a:rPr lang="ko-KR" altLang="en-US" dirty="0"/>
              <a:t>더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0070C0"/>
                </a:solidFill>
              </a:rPr>
              <a:t>넌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</a:p>
          <a:p>
            <a:r>
              <a:rPr lang="en-US" altLang="ko-KR" dirty="0"/>
              <a:t>IT,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0070C0"/>
                </a:solidFill>
              </a:rPr>
              <a:t>ME, </a:t>
            </a:r>
            <a:r>
              <a:rPr lang="ko-KR" altLang="en-US" dirty="0">
                <a:solidFill>
                  <a:srgbClr val="0070C0"/>
                </a:solidFill>
              </a:rPr>
              <a:t>널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/>
              <a:t>우리</a:t>
            </a:r>
            <a:r>
              <a:rPr lang="en-US" altLang="ko-KR" dirty="0"/>
              <a:t>, </a:t>
            </a:r>
            <a:r>
              <a:rPr lang="ko-KR" altLang="en-US" dirty="0"/>
              <a:t>꿈</a:t>
            </a:r>
            <a:r>
              <a:rPr lang="en-US" altLang="ko-KR" dirty="0"/>
              <a:t>, </a:t>
            </a:r>
            <a:r>
              <a:rPr lang="ko-KR" altLang="en-US" dirty="0"/>
              <a:t>뭐</a:t>
            </a:r>
            <a:r>
              <a:rPr lang="en-US" altLang="ko-KR" dirty="0"/>
              <a:t>, </a:t>
            </a:r>
            <a:r>
              <a:rPr lang="ko-KR" altLang="en-US" dirty="0"/>
              <a:t>또</a:t>
            </a:r>
            <a:r>
              <a:rPr lang="en-US" altLang="ko-KR" dirty="0"/>
              <a:t>, </a:t>
            </a:r>
            <a:r>
              <a:rPr lang="ko-KR" altLang="en-US" dirty="0"/>
              <a:t>돼</a:t>
            </a:r>
            <a:r>
              <a:rPr lang="en-US" altLang="ko-KR" dirty="0"/>
              <a:t>, </a:t>
            </a:r>
            <a:r>
              <a:rPr lang="ko-KR" altLang="en-US" dirty="0"/>
              <a:t>왜</a:t>
            </a:r>
            <a:r>
              <a:rPr lang="en-US" altLang="ko-KR" dirty="0"/>
              <a:t>, </a:t>
            </a:r>
            <a:r>
              <a:rPr lang="ko-KR" altLang="en-US" dirty="0"/>
              <a:t>봐</a:t>
            </a:r>
            <a:r>
              <a:rPr lang="en-US" altLang="ko-KR" dirty="0"/>
              <a:t>, LOVE, MY, </a:t>
            </a:r>
            <a:r>
              <a:rPr lang="ko-KR" altLang="en-US" dirty="0"/>
              <a:t>손</a:t>
            </a:r>
            <a:r>
              <a:rPr lang="en-US" altLang="ko-KR" dirty="0"/>
              <a:t>, </a:t>
            </a:r>
            <a:r>
              <a:rPr lang="ko-KR" altLang="en-US" dirty="0"/>
              <a:t>사랑</a:t>
            </a:r>
            <a:r>
              <a:rPr lang="en-US" altLang="ko-KR" dirty="0"/>
              <a:t>, OH, </a:t>
            </a:r>
            <a:r>
              <a:rPr lang="ko-KR" altLang="en-US" dirty="0"/>
              <a:t>좀</a:t>
            </a:r>
            <a:r>
              <a:rPr lang="en-US" altLang="ko-KR" dirty="0"/>
              <a:t>, </a:t>
            </a:r>
            <a:r>
              <a:rPr lang="ko-KR" altLang="en-US" dirty="0"/>
              <a:t>너무</a:t>
            </a:r>
            <a:r>
              <a:rPr lang="en-US" altLang="ko-KR" dirty="0"/>
              <a:t>, </a:t>
            </a:r>
            <a:r>
              <a:rPr lang="ko-KR" altLang="en-US" dirty="0"/>
              <a:t>위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나를</a:t>
            </a:r>
            <a:r>
              <a:rPr lang="en-US" altLang="ko-KR" dirty="0"/>
              <a:t>, </a:t>
            </a:r>
            <a:r>
              <a:rPr lang="ko-KR" altLang="en-US" dirty="0"/>
              <a:t>지금</a:t>
            </a:r>
            <a:r>
              <a:rPr lang="en-US" altLang="ko-KR" dirty="0"/>
              <a:t>, ALL, </a:t>
            </a:r>
            <a:r>
              <a:rPr lang="ko-KR" altLang="en-US" dirty="0"/>
              <a:t>내게</a:t>
            </a:r>
            <a:r>
              <a:rPr lang="en-US" altLang="ko-KR" dirty="0"/>
              <a:t>, </a:t>
            </a:r>
            <a:r>
              <a:rPr lang="ko-KR" altLang="en-US" dirty="0"/>
              <a:t>네</a:t>
            </a:r>
            <a:r>
              <a:rPr lang="en-US" altLang="ko-KR" dirty="0"/>
              <a:t>, </a:t>
            </a:r>
            <a:r>
              <a:rPr lang="ko-KR" altLang="en-US" dirty="0"/>
              <a:t>우린</a:t>
            </a:r>
            <a:r>
              <a:rPr lang="en-US" altLang="ko-KR" dirty="0"/>
              <a:t>, </a:t>
            </a:r>
            <a:r>
              <a:rPr lang="ko-KR" altLang="en-US" dirty="0"/>
              <a:t>사람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이제</a:t>
            </a:r>
            <a:r>
              <a:rPr lang="en-US" altLang="ko-KR" dirty="0"/>
              <a:t>, </a:t>
            </a:r>
            <a:r>
              <a:rPr lang="ko-KR" altLang="en-US" dirty="0"/>
              <a:t>아</a:t>
            </a:r>
            <a:r>
              <a:rPr lang="en-US" altLang="ko-KR" dirty="0"/>
              <a:t>, </a:t>
            </a:r>
            <a:r>
              <a:rPr lang="ko-KR" altLang="en-US" dirty="0"/>
              <a:t>그래</a:t>
            </a:r>
            <a:r>
              <a:rPr lang="en-US" altLang="ko-KR" dirty="0"/>
              <a:t>, </a:t>
            </a:r>
            <a:r>
              <a:rPr lang="ko-KR" altLang="en-US" dirty="0"/>
              <a:t>없어</a:t>
            </a:r>
            <a:r>
              <a:rPr lang="en-US" altLang="ko-KR" dirty="0"/>
              <a:t>, </a:t>
            </a:r>
            <a:r>
              <a:rPr lang="ko-KR" altLang="en-US" dirty="0"/>
              <a:t>세상</a:t>
            </a:r>
            <a:r>
              <a:rPr lang="en-US" altLang="ko-KR" dirty="0"/>
              <a:t>, </a:t>
            </a:r>
            <a:r>
              <a:rPr lang="ko-KR" altLang="en-US" dirty="0"/>
              <a:t>모든</a:t>
            </a:r>
            <a:r>
              <a:rPr lang="en-US" altLang="ko-KR" dirty="0"/>
              <a:t>, </a:t>
            </a:r>
            <a:r>
              <a:rPr lang="ko-KR" altLang="en-US" dirty="0"/>
              <a:t>다시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하는</a:t>
            </a:r>
            <a:r>
              <a:rPr lang="en-US" altLang="ko-KR" dirty="0"/>
              <a:t>, WANNA, </a:t>
            </a:r>
            <a:r>
              <a:rPr lang="ko-KR" altLang="en-US" dirty="0"/>
              <a:t>눈</a:t>
            </a:r>
            <a:r>
              <a:rPr lang="en-US" altLang="ko-KR" dirty="0"/>
              <a:t>, YEAH, </a:t>
            </a:r>
            <a:r>
              <a:rPr lang="ko-KR" altLang="en-US" dirty="0"/>
              <a:t>있어</a:t>
            </a:r>
            <a:r>
              <a:rPr lang="en-US" altLang="ko-KR" dirty="0"/>
              <a:t>, LET, </a:t>
            </a:r>
            <a:r>
              <a:rPr lang="ko-KR" altLang="en-US" dirty="0"/>
              <a:t>하지</a:t>
            </a:r>
            <a:r>
              <a:rPr lang="en-US" altLang="ko-KR" dirty="0"/>
              <a:t>, </a:t>
            </a:r>
            <a:r>
              <a:rPr lang="ko-KR" altLang="en-US" dirty="0"/>
              <a:t>없는</a:t>
            </a:r>
            <a:r>
              <a:rPr lang="en-US" altLang="ko-KR" dirty="0"/>
              <a:t>, </a:t>
            </a:r>
            <a:r>
              <a:rPr lang="ko-KR" altLang="en-US" dirty="0"/>
              <a:t>모두</a:t>
            </a:r>
            <a:r>
              <a:rPr lang="en-US" altLang="ko-KR" dirty="0"/>
              <a:t>, SO, </a:t>
            </a:r>
            <a:r>
              <a:rPr lang="ko-KR" altLang="en-US" dirty="0"/>
              <a:t>하나</a:t>
            </a:r>
            <a:r>
              <a:rPr lang="en-US" altLang="ko-KR" dirty="0"/>
              <a:t>, </a:t>
            </a:r>
            <a:r>
              <a:rPr lang="ko-KR" altLang="en-US" dirty="0"/>
              <a:t>하루</a:t>
            </a:r>
            <a:r>
              <a:rPr lang="en-US" altLang="ko-KR" dirty="0"/>
              <a:t>, </a:t>
            </a:r>
            <a:r>
              <a:rPr lang="ko-KR" altLang="en-US" dirty="0"/>
              <a:t>여기</a:t>
            </a:r>
            <a:r>
              <a:rPr lang="en-US" altLang="ko-KR" dirty="0"/>
              <a:t>, Be,</a:t>
            </a:r>
          </a:p>
          <a:p>
            <a:r>
              <a:rPr lang="ko-KR" altLang="en-US" dirty="0"/>
              <a:t>오늘</a:t>
            </a:r>
            <a:r>
              <a:rPr lang="en-US" altLang="ko-KR" dirty="0"/>
              <a:t>, </a:t>
            </a:r>
            <a:r>
              <a:rPr lang="ko-KR" altLang="en-US" dirty="0"/>
              <a:t>그냥</a:t>
            </a:r>
            <a:r>
              <a:rPr lang="en-US" altLang="ko-KR" dirty="0"/>
              <a:t>, </a:t>
            </a:r>
            <a:r>
              <a:rPr lang="ko-KR" altLang="en-US" dirty="0"/>
              <a:t>맘</a:t>
            </a:r>
            <a:r>
              <a:rPr lang="en-US" altLang="ko-KR" dirty="0"/>
              <a:t>, WE, CAN, BABY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나와 너 관련된 대명사들의 비율이 유독 높음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/>
              <a:t>우리</a:t>
            </a:r>
            <a:r>
              <a:rPr lang="en-US" altLang="ko-KR" dirty="0"/>
              <a:t>, </a:t>
            </a:r>
            <a:r>
              <a:rPr lang="ko-KR" altLang="en-US" dirty="0"/>
              <a:t>꿈</a:t>
            </a:r>
            <a:r>
              <a:rPr lang="en-US" altLang="ko-KR" dirty="0"/>
              <a:t> </a:t>
            </a:r>
            <a:r>
              <a:rPr lang="ko-KR" altLang="en-US" dirty="0"/>
              <a:t>등 전체적으로 긍정적 느낌의 어휘들이 많음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66E079-B545-4632-BA92-E748300B6D0B}"/>
              </a:ext>
            </a:extLst>
          </p:cNvPr>
          <p:cNvSpPr txBox="1"/>
          <p:nvPr/>
        </p:nvSpPr>
        <p:spPr>
          <a:xfrm>
            <a:off x="7516397" y="762000"/>
            <a:ext cx="4182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94</a:t>
            </a:r>
            <a:r>
              <a:rPr lang="ko-KR" altLang="en-US" dirty="0"/>
              <a:t>개 중 </a:t>
            </a:r>
            <a:r>
              <a:rPr lang="en-US" altLang="ko-KR" dirty="0"/>
              <a:t>23</a:t>
            </a:r>
            <a:r>
              <a:rPr lang="ko-KR" altLang="en-US" dirty="0"/>
              <a:t>개 영어</a:t>
            </a:r>
            <a:endParaRPr lang="en-US" altLang="ko-KR" dirty="0"/>
          </a:p>
          <a:p>
            <a:r>
              <a:rPr lang="en-US" altLang="ko-KR" dirty="0"/>
              <a:t>1.204%~0.099%</a:t>
            </a:r>
          </a:p>
          <a:p>
            <a:r>
              <a:rPr lang="ko-KR" altLang="en-US" dirty="0"/>
              <a:t>비교적 한글가사가 많고</a:t>
            </a:r>
            <a:endParaRPr lang="en-US" altLang="ko-KR" dirty="0"/>
          </a:p>
          <a:p>
            <a:r>
              <a:rPr lang="ko-KR" altLang="en-US" dirty="0"/>
              <a:t>반복보다는 다양한 단어가 사용됨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F318278-305A-4C12-857F-F8D9C0C6A3A9}"/>
              </a:ext>
            </a:extLst>
          </p:cNvPr>
          <p:cNvGrpSpPr/>
          <p:nvPr/>
        </p:nvGrpSpPr>
        <p:grpSpPr>
          <a:xfrm>
            <a:off x="277906" y="672355"/>
            <a:ext cx="1712259" cy="5970492"/>
            <a:chOff x="2139374" y="887507"/>
            <a:chExt cx="1566563" cy="531607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4B27074-865B-422C-9AAB-C001760CEE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144" r="92115" b="11097"/>
            <a:stretch/>
          </p:blipFill>
          <p:spPr>
            <a:xfrm>
              <a:off x="2139374" y="887507"/>
              <a:ext cx="1187402" cy="531607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41EEC5D-67EB-4B1B-8CC0-927E320DAF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146" t="26144" r="56544" b="11097"/>
            <a:stretch/>
          </p:blipFill>
          <p:spPr>
            <a:xfrm>
              <a:off x="3056963" y="887507"/>
              <a:ext cx="648974" cy="5316070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B2A85A1-FAAC-4471-96BC-8206E3B6809B}"/>
              </a:ext>
            </a:extLst>
          </p:cNvPr>
          <p:cNvGrpSpPr/>
          <p:nvPr/>
        </p:nvGrpSpPr>
        <p:grpSpPr>
          <a:xfrm>
            <a:off x="2181039" y="672354"/>
            <a:ext cx="1688997" cy="5970491"/>
            <a:chOff x="2227221" y="922423"/>
            <a:chExt cx="1220377" cy="4133672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30D1F4F-E053-48C0-984A-2EA9528F47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8613" r="91450" b="11111"/>
            <a:stretch/>
          </p:blipFill>
          <p:spPr>
            <a:xfrm>
              <a:off x="2227221" y="922423"/>
              <a:ext cx="1042452" cy="413367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0C143AC-9062-4A88-8854-3D20116AB8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256" t="28613" r="56618" b="11111"/>
            <a:stretch/>
          </p:blipFill>
          <p:spPr>
            <a:xfrm>
              <a:off x="2944589" y="922423"/>
              <a:ext cx="503009" cy="4133672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67BDF49-DA5F-44D2-B53B-9C2BE8EB2416}"/>
              </a:ext>
            </a:extLst>
          </p:cNvPr>
          <p:cNvGrpSpPr/>
          <p:nvPr/>
        </p:nvGrpSpPr>
        <p:grpSpPr>
          <a:xfrm>
            <a:off x="4119418" y="672354"/>
            <a:ext cx="1976582" cy="5970490"/>
            <a:chOff x="4119418" y="672353"/>
            <a:chExt cx="1323246" cy="4133672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708C02D-E97E-4F8A-8764-674B1B2665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8613" r="90151" b="11112"/>
            <a:stretch/>
          </p:blipFill>
          <p:spPr>
            <a:xfrm>
              <a:off x="4119418" y="672354"/>
              <a:ext cx="1200727" cy="4133671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AC59C6A-B6DB-4332-AAC7-15D72E0D10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678" t="28613" r="56515" b="11112"/>
            <a:stretch/>
          </p:blipFill>
          <p:spPr>
            <a:xfrm>
              <a:off x="4978502" y="672353"/>
              <a:ext cx="464162" cy="4133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0610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엑소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13DACF-B9FE-4D6F-B017-671340A42F8F}"/>
              </a:ext>
            </a:extLst>
          </p:cNvPr>
          <p:cNvSpPr txBox="1"/>
          <p:nvPr/>
        </p:nvSpPr>
        <p:spPr>
          <a:xfrm>
            <a:off x="371525" y="73147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너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(1.796%)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(1.276%)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B06722-6E5C-42AA-8499-8AF4D58AAFD3}"/>
              </a:ext>
            </a:extLst>
          </p:cNvPr>
          <p:cNvSpPr txBox="1"/>
          <p:nvPr/>
        </p:nvSpPr>
        <p:spPr>
          <a:xfrm>
            <a:off x="371525" y="97351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네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(0.781%)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(0.436%)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4F198C-DFE2-4745-8DCC-F1552036D25F}"/>
              </a:ext>
            </a:extLst>
          </p:cNvPr>
          <p:cNvSpPr txBox="1"/>
          <p:nvPr/>
        </p:nvSpPr>
        <p:spPr>
          <a:xfrm>
            <a:off x="371525" y="121556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널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(0.689%)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(0.428%)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E1855B-3E1C-4CAE-9F6A-87D7066F97E0}"/>
              </a:ext>
            </a:extLst>
          </p:cNvPr>
          <p:cNvSpPr txBox="1"/>
          <p:nvPr/>
        </p:nvSpPr>
        <p:spPr>
          <a:xfrm>
            <a:off x="371524" y="170862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FF0000"/>
                </a:solidFill>
              </a:rPr>
              <a:t>I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(0.332%)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(0.742%)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AA1170-5738-4A03-AF2F-696E0FD07C3A}"/>
              </a:ext>
            </a:extLst>
          </p:cNvPr>
          <p:cNvSpPr txBox="1"/>
          <p:nvPr/>
        </p:nvSpPr>
        <p:spPr>
          <a:xfrm>
            <a:off x="371523" y="196518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YEAH, BABY’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(0.296 &amp; 0.294%)</a:t>
            </a:r>
            <a:r>
              <a:rPr lang="ko-KR" altLang="en-US" sz="1500" dirty="0"/>
              <a:t>은 총합계보다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AB2371-B762-485A-AF39-19EB130991AC}"/>
              </a:ext>
            </a:extLst>
          </p:cNvPr>
          <p:cNvSpPr txBox="1"/>
          <p:nvPr/>
        </p:nvSpPr>
        <p:spPr>
          <a:xfrm>
            <a:off x="371523" y="219485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밤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(0.269%)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(0.157%)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1F1574-5943-42EA-B5F0-B2D029F3EA91}"/>
              </a:ext>
            </a:extLst>
          </p:cNvPr>
          <p:cNvSpPr txBox="1"/>
          <p:nvPr/>
        </p:nvSpPr>
        <p:spPr>
          <a:xfrm>
            <a:off x="371523" y="242451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곳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(0.206%)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(0.096%)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D90F60-01CE-4C0F-A276-4991AB45B4AD}"/>
              </a:ext>
            </a:extLst>
          </p:cNvPr>
          <p:cNvSpPr txBox="1"/>
          <p:nvPr/>
        </p:nvSpPr>
        <p:spPr>
          <a:xfrm>
            <a:off x="371523" y="270148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빛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(0.160%)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(0.078%)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6707C4-A85E-4314-9A86-121173121B54}"/>
              </a:ext>
            </a:extLst>
          </p:cNvPr>
          <p:cNvSpPr txBox="1"/>
          <p:nvPr/>
        </p:nvSpPr>
        <p:spPr>
          <a:xfrm>
            <a:off x="371523" y="294602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기억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(0.149%)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(0.094%)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147D5C-BAF0-4481-9283-7A0D9645CAA5}"/>
              </a:ext>
            </a:extLst>
          </p:cNvPr>
          <p:cNvSpPr txBox="1"/>
          <p:nvPr/>
        </p:nvSpPr>
        <p:spPr>
          <a:xfrm>
            <a:off x="371523" y="319391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시선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(0.146%)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(0.043%)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D5D725-FA7E-4AD4-B62E-29A7B637FBD5}"/>
              </a:ext>
            </a:extLst>
          </p:cNvPr>
          <p:cNvSpPr txBox="1"/>
          <p:nvPr/>
        </p:nvSpPr>
        <p:spPr>
          <a:xfrm>
            <a:off x="371523" y="343845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멀리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(0.146%)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F8646C-1DDB-4F3C-9B73-8F2E092387B8}"/>
              </a:ext>
            </a:extLst>
          </p:cNvPr>
          <p:cNvSpPr txBox="1"/>
          <p:nvPr/>
        </p:nvSpPr>
        <p:spPr>
          <a:xfrm>
            <a:off x="371523" y="369069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하늘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(0.133%)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(0.084%)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EAFB19-84F4-4527-B1BA-D7C4A0D1ADD6}"/>
              </a:ext>
            </a:extLst>
          </p:cNvPr>
          <p:cNvSpPr txBox="1"/>
          <p:nvPr/>
        </p:nvSpPr>
        <p:spPr>
          <a:xfrm>
            <a:off x="371523" y="391588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으르렁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(0.098%)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</a:t>
            </a:r>
            <a:r>
              <a:rPr lang="en-US" altLang="ko-KR" sz="1500" dirty="0"/>
              <a:t>,</a:t>
            </a:r>
            <a:r>
              <a:rPr lang="ko-KR" altLang="en-US" sz="1500" dirty="0"/>
              <a:t>거의 혼자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F33609-6BF2-435F-AB32-FBC0F5CCB7F7}"/>
              </a:ext>
            </a:extLst>
          </p:cNvPr>
          <p:cNvSpPr txBox="1"/>
          <p:nvPr/>
        </p:nvSpPr>
        <p:spPr>
          <a:xfrm>
            <a:off x="371522" y="414462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어둠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(0.092%)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A349427-9D9C-4893-984E-18C64DE227C4}"/>
              </a:ext>
            </a:extLst>
          </p:cNvPr>
          <p:cNvSpPr txBox="1"/>
          <p:nvPr/>
        </p:nvSpPr>
        <p:spPr>
          <a:xfrm>
            <a:off x="371521" y="436981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별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(0.092%)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63ACDD-075D-4CEF-B3FD-71C3AB7C3592}"/>
              </a:ext>
            </a:extLst>
          </p:cNvPr>
          <p:cNvSpPr txBox="1"/>
          <p:nvPr/>
        </p:nvSpPr>
        <p:spPr>
          <a:xfrm>
            <a:off x="371520" y="460395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Light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(0.092%)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BF4E717-0ACE-45E3-8C16-5793FC510A04}"/>
              </a:ext>
            </a:extLst>
          </p:cNvPr>
          <p:cNvSpPr txBox="1"/>
          <p:nvPr/>
        </p:nvSpPr>
        <p:spPr>
          <a:xfrm>
            <a:off x="371520" y="484724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손짓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(0.019%)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AAF35B-F751-4BCB-8400-DBED264C469B}"/>
              </a:ext>
            </a:extLst>
          </p:cNvPr>
          <p:cNvSpPr txBox="1"/>
          <p:nvPr/>
        </p:nvSpPr>
        <p:spPr>
          <a:xfrm>
            <a:off x="371520" y="508138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Beautiful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684283-E034-4D52-907A-D4E250A88942}"/>
              </a:ext>
            </a:extLst>
          </p:cNvPr>
          <p:cNvSpPr txBox="1"/>
          <p:nvPr/>
        </p:nvSpPr>
        <p:spPr>
          <a:xfrm>
            <a:off x="371519" y="529595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Thunder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(0.081%)</a:t>
            </a:r>
            <a:r>
              <a:rPr lang="ko-KR" altLang="en-US" sz="1500" dirty="0"/>
              <a:t>은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혼자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609FD5-B366-4246-8A7E-1EDD399480A2}"/>
              </a:ext>
            </a:extLst>
          </p:cNvPr>
          <p:cNvSpPr txBox="1"/>
          <p:nvPr/>
        </p:nvSpPr>
        <p:spPr>
          <a:xfrm>
            <a:off x="371519" y="553802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빛나는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(0.060%)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(0.019%)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CDC724-CEF5-41B3-AC90-0041D1AD41F3}"/>
              </a:ext>
            </a:extLst>
          </p:cNvPr>
          <p:cNvSpPr txBox="1"/>
          <p:nvPr/>
        </p:nvSpPr>
        <p:spPr>
          <a:xfrm>
            <a:off x="371519" y="576121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하얗게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(0.060%)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(0.015%)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356AEE3-8D1E-4A2E-9C6E-EC7AFDCDA8DE}"/>
              </a:ext>
            </a:extLst>
          </p:cNvPr>
          <p:cNvSpPr txBox="1"/>
          <p:nvPr/>
        </p:nvSpPr>
        <p:spPr>
          <a:xfrm>
            <a:off x="371519" y="599465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겨울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(0.060%)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(0.021%)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8414B6-0130-4C20-8694-0061BAF4D9FA}"/>
              </a:ext>
            </a:extLst>
          </p:cNvPr>
          <p:cNvSpPr txBox="1"/>
          <p:nvPr/>
        </p:nvSpPr>
        <p:spPr>
          <a:xfrm>
            <a:off x="371518" y="144787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눈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(0.372%)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(0.235%)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770920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엑소</a:t>
            </a:r>
            <a:r>
              <a:rPr lang="en-US" altLang="ko-KR" dirty="0"/>
              <a:t>(</a:t>
            </a:r>
            <a:r>
              <a:rPr lang="ko-KR" altLang="en-US" dirty="0"/>
              <a:t>해석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04BE59-E696-4F94-907A-B846FEEA7793}"/>
              </a:ext>
            </a:extLst>
          </p:cNvPr>
          <p:cNvSpPr txBox="1"/>
          <p:nvPr/>
        </p:nvSpPr>
        <p:spPr>
          <a:xfrm>
            <a:off x="371525" y="731472"/>
            <a:ext cx="1116605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/>
              <a:t>너</a:t>
            </a:r>
            <a:r>
              <a:rPr lang="en-US" altLang="ko-KR" sz="1500" dirty="0"/>
              <a:t>,</a:t>
            </a:r>
            <a:r>
              <a:rPr lang="ko-KR" altLang="en-US" sz="1500" dirty="0"/>
              <a:t>네</a:t>
            </a:r>
            <a:r>
              <a:rPr lang="en-US" altLang="ko-KR" sz="1500" dirty="0"/>
              <a:t>, </a:t>
            </a:r>
            <a:r>
              <a:rPr lang="ko-KR" altLang="en-US" sz="1500" dirty="0"/>
              <a:t>널</a:t>
            </a:r>
            <a:r>
              <a:rPr lang="en-US" altLang="ko-KR" sz="1500" dirty="0"/>
              <a:t>’</a:t>
            </a:r>
            <a:r>
              <a:rPr lang="ko-KR" altLang="en-US" sz="1500" dirty="0"/>
              <a:t>을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사용한 것으로 보아</a:t>
            </a:r>
            <a:r>
              <a:rPr lang="en-US" altLang="ko-KR" sz="1500" dirty="0"/>
              <a:t>, </a:t>
            </a:r>
            <a:r>
              <a:rPr lang="ko-KR" altLang="en-US" sz="1500" dirty="0"/>
              <a:t>나의 이야기를 하기보다는</a:t>
            </a:r>
            <a:r>
              <a:rPr lang="en-US" altLang="ko-KR" sz="1500" dirty="0"/>
              <a:t>, ‘</a:t>
            </a:r>
            <a:r>
              <a:rPr lang="ko-KR" altLang="en-US" sz="1500" dirty="0"/>
              <a:t>청자</a:t>
            </a:r>
            <a:r>
              <a:rPr lang="en-US" altLang="ko-KR" sz="1500" dirty="0"/>
              <a:t>’</a:t>
            </a:r>
            <a:r>
              <a:rPr lang="ko-KR" altLang="en-US" sz="1500" dirty="0"/>
              <a:t>인 </a:t>
            </a:r>
            <a:r>
              <a:rPr lang="en-US" altLang="ko-KR" sz="1500" dirty="0"/>
              <a:t>‘</a:t>
            </a:r>
            <a:r>
              <a:rPr lang="ko-KR" altLang="en-US" sz="1500" dirty="0"/>
              <a:t>너</a:t>
            </a:r>
            <a:r>
              <a:rPr lang="en-US" altLang="ko-KR" sz="1500" dirty="0"/>
              <a:t>’</a:t>
            </a:r>
            <a:r>
              <a:rPr lang="ko-KR" altLang="en-US" sz="1500" dirty="0"/>
              <a:t>에 관한</a:t>
            </a:r>
            <a:r>
              <a:rPr lang="en-US" altLang="ko-KR" sz="1500" dirty="0"/>
              <a:t>, </a:t>
            </a:r>
            <a:r>
              <a:rPr lang="ko-KR" altLang="en-US" sz="1500" dirty="0"/>
              <a:t>또는 </a:t>
            </a:r>
            <a:r>
              <a:rPr lang="en-US" altLang="ko-KR" sz="1500" dirty="0"/>
              <a:t>‘</a:t>
            </a:r>
            <a:r>
              <a:rPr lang="ko-KR" altLang="en-US" sz="1500" dirty="0"/>
              <a:t>너</a:t>
            </a:r>
            <a:r>
              <a:rPr lang="en-US" altLang="ko-KR" sz="1500" dirty="0"/>
              <a:t>’</a:t>
            </a:r>
            <a:r>
              <a:rPr lang="ko-KR" altLang="en-US" sz="1500" dirty="0"/>
              <a:t>에게 들려주고 </a:t>
            </a:r>
            <a:r>
              <a:rPr lang="ko-KR" altLang="en-US" sz="1500" dirty="0" err="1"/>
              <a:t>싶</a:t>
            </a:r>
            <a:r>
              <a:rPr lang="ko-KR" altLang="en-US" sz="1500" dirty="0"/>
              <a:t>     </a:t>
            </a:r>
            <a:endParaRPr lang="en-US" altLang="ko-KR" sz="1500" dirty="0"/>
          </a:p>
          <a:p>
            <a:r>
              <a:rPr lang="en-US" altLang="ko-KR" sz="1500" dirty="0"/>
              <a:t>  </a:t>
            </a:r>
            <a:r>
              <a:rPr lang="ko-KR" altLang="en-US" sz="1500" dirty="0"/>
              <a:t>은 이야기를 그린 가사가 많을 것이다</a:t>
            </a:r>
            <a:r>
              <a:rPr lang="en-US" altLang="ko-KR" sz="1500" dirty="0"/>
              <a:t>.</a:t>
            </a:r>
          </a:p>
          <a:p>
            <a:r>
              <a:rPr lang="en-US" altLang="ko-KR" sz="1500" dirty="0"/>
              <a:t>- ‘</a:t>
            </a:r>
            <a:r>
              <a:rPr lang="ko-KR" altLang="en-US" sz="1500" dirty="0"/>
              <a:t>밤</a:t>
            </a:r>
            <a:r>
              <a:rPr lang="en-US" altLang="ko-KR" sz="1500" dirty="0"/>
              <a:t>, </a:t>
            </a:r>
            <a:r>
              <a:rPr lang="ko-KR" altLang="en-US" sz="1500" dirty="0"/>
              <a:t>어둠</a:t>
            </a:r>
            <a:r>
              <a:rPr lang="en-US" altLang="ko-KR" sz="1500" dirty="0"/>
              <a:t>’</a:t>
            </a:r>
            <a:r>
              <a:rPr lang="ko-KR" altLang="en-US" sz="1500" dirty="0"/>
              <a:t>과 같이 어두운 표현도 비교적 많이 사용되었지만</a:t>
            </a:r>
            <a:r>
              <a:rPr lang="en-US" altLang="ko-KR" sz="1500" dirty="0"/>
              <a:t>, </a:t>
            </a:r>
            <a:r>
              <a:rPr lang="ko-KR" altLang="en-US" sz="1500" dirty="0"/>
              <a:t>이와 상반되는 느낌의 </a:t>
            </a:r>
            <a:r>
              <a:rPr lang="en-US" altLang="ko-KR" sz="1500" dirty="0"/>
              <a:t>‘</a:t>
            </a:r>
            <a:r>
              <a:rPr lang="ko-KR" altLang="en-US" sz="1500" dirty="0"/>
              <a:t>빛</a:t>
            </a:r>
            <a:r>
              <a:rPr lang="en-US" altLang="ko-KR" sz="1500" dirty="0"/>
              <a:t>, </a:t>
            </a:r>
            <a:r>
              <a:rPr lang="ko-KR" altLang="en-US" sz="1500" dirty="0"/>
              <a:t>하늘</a:t>
            </a:r>
            <a:r>
              <a:rPr lang="en-US" altLang="ko-KR" sz="1500" dirty="0"/>
              <a:t>, </a:t>
            </a:r>
            <a:r>
              <a:rPr lang="ko-KR" altLang="en-US" sz="1500" dirty="0"/>
              <a:t>별</a:t>
            </a:r>
            <a:r>
              <a:rPr lang="en-US" altLang="ko-KR" sz="1500" dirty="0"/>
              <a:t>, Light, </a:t>
            </a:r>
            <a:r>
              <a:rPr lang="ko-KR" altLang="en-US" sz="1500" dirty="0"/>
              <a:t>빛나는</a:t>
            </a:r>
            <a:r>
              <a:rPr lang="en-US" altLang="ko-KR" sz="1500" dirty="0"/>
              <a:t>’ </a:t>
            </a:r>
            <a:r>
              <a:rPr lang="ko-KR" altLang="en-US" sz="1500" dirty="0"/>
              <a:t>등의 어휘가 많이        </a:t>
            </a:r>
            <a:endParaRPr lang="en-US" altLang="ko-KR" sz="1500" dirty="0"/>
          </a:p>
          <a:p>
            <a:r>
              <a:rPr lang="en-US" altLang="ko-KR" sz="1500" dirty="0"/>
              <a:t>  </a:t>
            </a:r>
            <a:r>
              <a:rPr lang="ko-KR" altLang="en-US" sz="1500" dirty="0"/>
              <a:t>사용된 것으로 보아</a:t>
            </a:r>
            <a:r>
              <a:rPr lang="en-US" altLang="ko-KR" sz="1500" dirty="0"/>
              <a:t>, </a:t>
            </a:r>
            <a:r>
              <a:rPr lang="ko-KR" altLang="en-US" sz="1500" dirty="0" err="1"/>
              <a:t>엑소</a:t>
            </a:r>
            <a:r>
              <a:rPr lang="ko-KR" altLang="en-US" sz="1500" dirty="0"/>
              <a:t> 노래의 가사는 </a:t>
            </a:r>
            <a:r>
              <a:rPr lang="en-US" altLang="ko-KR" sz="1500" dirty="0"/>
              <a:t>‘</a:t>
            </a:r>
            <a:r>
              <a:rPr lang="ko-KR" altLang="en-US" sz="1500" dirty="0"/>
              <a:t>너는 어둠 속 빛이다</a:t>
            </a:r>
            <a:r>
              <a:rPr lang="en-US" altLang="ko-KR" sz="1500" dirty="0"/>
              <a:t>’</a:t>
            </a:r>
            <a:r>
              <a:rPr lang="ko-KR" altLang="en-US" sz="1500" dirty="0"/>
              <a:t>와 같은 느낌을 갖고 있을 것이다</a:t>
            </a:r>
            <a:r>
              <a:rPr lang="en-US" altLang="ko-KR" sz="1500" dirty="0"/>
              <a:t>.</a:t>
            </a:r>
          </a:p>
          <a:p>
            <a:r>
              <a:rPr lang="en-US" altLang="ko-KR" sz="1500" dirty="0"/>
              <a:t>- ‘</a:t>
            </a:r>
            <a:r>
              <a:rPr lang="ko-KR" altLang="en-US" sz="1500" dirty="0"/>
              <a:t>기억</a:t>
            </a:r>
            <a:r>
              <a:rPr lang="en-US" altLang="ko-KR" sz="1500" dirty="0"/>
              <a:t>, </a:t>
            </a:r>
            <a:r>
              <a:rPr lang="ko-KR" altLang="en-US" sz="1500" dirty="0"/>
              <a:t>시선</a:t>
            </a:r>
            <a:r>
              <a:rPr lang="en-US" altLang="ko-KR" sz="1500" dirty="0"/>
              <a:t>, </a:t>
            </a:r>
            <a:r>
              <a:rPr lang="ko-KR" altLang="en-US" sz="1500" dirty="0"/>
              <a:t>손짓</a:t>
            </a:r>
            <a:r>
              <a:rPr lang="en-US" altLang="ko-KR" sz="1500" dirty="0"/>
              <a:t>‘ </a:t>
            </a:r>
            <a:r>
              <a:rPr lang="ko-KR" altLang="en-US" sz="1500" dirty="0"/>
              <a:t>등 회상하는 듯한</a:t>
            </a:r>
            <a:r>
              <a:rPr lang="en-US" altLang="ko-KR" sz="1500" dirty="0"/>
              <a:t> </a:t>
            </a:r>
            <a:r>
              <a:rPr lang="ko-KR" altLang="en-US" sz="1500" dirty="0"/>
              <a:t>또는</a:t>
            </a:r>
            <a:r>
              <a:rPr lang="en-US" altLang="ko-KR" sz="1500" dirty="0"/>
              <a:t> </a:t>
            </a:r>
            <a:r>
              <a:rPr lang="ko-KR" altLang="en-US" sz="1500" dirty="0"/>
              <a:t>인물의 행동을 그리는 듯한 감각적인 표현을 통해 몰입도를 높일 수 있을 것이다</a:t>
            </a:r>
            <a:r>
              <a:rPr lang="en-US" altLang="ko-KR" sz="1500" dirty="0"/>
              <a:t>.</a:t>
            </a:r>
          </a:p>
          <a:p>
            <a:r>
              <a:rPr lang="en-US" altLang="ko-KR" sz="1500" dirty="0"/>
              <a:t>- ‘</a:t>
            </a:r>
            <a:r>
              <a:rPr lang="ko-KR" altLang="en-US" sz="1500" dirty="0"/>
              <a:t>눈</a:t>
            </a:r>
            <a:r>
              <a:rPr lang="en-US" altLang="ko-KR" sz="1500" dirty="0"/>
              <a:t>, </a:t>
            </a:r>
            <a:r>
              <a:rPr lang="ko-KR" altLang="en-US" sz="1500" dirty="0"/>
              <a:t>하얗게</a:t>
            </a:r>
            <a:r>
              <a:rPr lang="en-US" altLang="ko-KR" sz="1500" dirty="0"/>
              <a:t>, </a:t>
            </a:r>
            <a:r>
              <a:rPr lang="ko-KR" altLang="en-US" sz="1500" dirty="0"/>
              <a:t>겨울</a:t>
            </a:r>
            <a:r>
              <a:rPr lang="en-US" altLang="ko-KR" sz="1500" dirty="0"/>
              <a:t>’</a:t>
            </a:r>
            <a:r>
              <a:rPr lang="ko-KR" altLang="en-US" sz="1500" dirty="0"/>
              <a:t>이 다른 그룹에 비해 많이 등장한 것으로 보아</a:t>
            </a:r>
            <a:r>
              <a:rPr lang="en-US" altLang="ko-KR" sz="1500" dirty="0"/>
              <a:t>, </a:t>
            </a:r>
            <a:r>
              <a:rPr lang="ko-KR" altLang="en-US" sz="1500" dirty="0"/>
              <a:t>가사의 시간적 배경을 </a:t>
            </a:r>
            <a:r>
              <a:rPr lang="en-US" altLang="ko-KR" sz="1500" dirty="0"/>
              <a:t>‘</a:t>
            </a:r>
            <a:r>
              <a:rPr lang="ko-KR" altLang="en-US" sz="1500" dirty="0"/>
              <a:t>겨울</a:t>
            </a:r>
            <a:r>
              <a:rPr lang="en-US" altLang="ko-KR" sz="1500" dirty="0"/>
              <a:t>’</a:t>
            </a:r>
            <a:r>
              <a:rPr lang="ko-KR" altLang="en-US" sz="1500" dirty="0"/>
              <a:t>로 설정하여 아련한 느낌을 더한 </a:t>
            </a:r>
            <a:endParaRPr lang="en-US" altLang="ko-KR" sz="1500" dirty="0"/>
          </a:p>
          <a:p>
            <a:r>
              <a:rPr lang="en-US" altLang="ko-KR" sz="1500" dirty="0"/>
              <a:t>  </a:t>
            </a:r>
            <a:r>
              <a:rPr lang="ko-KR" altLang="en-US" sz="1500" dirty="0"/>
              <a:t>노래가 많을 것이다</a:t>
            </a:r>
            <a:r>
              <a:rPr lang="en-US" altLang="ko-KR" sz="1500" dirty="0"/>
              <a:t>. </a:t>
            </a:r>
            <a:r>
              <a:rPr lang="ko-KR" altLang="en-US" sz="1500" dirty="0"/>
              <a:t>실제로 </a:t>
            </a:r>
            <a:r>
              <a:rPr lang="ko-KR" altLang="en-US" sz="1500" dirty="0" err="1"/>
              <a:t>엑소는</a:t>
            </a:r>
            <a:r>
              <a:rPr lang="ko-KR" altLang="en-US" sz="1500" dirty="0"/>
              <a:t> 겨울 </a:t>
            </a:r>
            <a:r>
              <a:rPr lang="ko-KR" altLang="en-US" sz="1500" dirty="0" err="1"/>
              <a:t>시즌송을</a:t>
            </a:r>
            <a:r>
              <a:rPr lang="ko-KR" altLang="en-US" sz="1500" dirty="0"/>
              <a:t> 자주 냈었다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  <a:p>
            <a:r>
              <a:rPr lang="en-US" altLang="ko-KR" sz="1500" dirty="0">
                <a:sym typeface="Wingdings" panose="05000000000000000000" pitchFamily="2" charset="2"/>
              </a:rPr>
              <a:t> ‘</a:t>
            </a:r>
            <a:r>
              <a:rPr lang="ko-KR" altLang="en-US" sz="1500" dirty="0">
                <a:sym typeface="Wingdings" panose="05000000000000000000" pitchFamily="2" charset="2"/>
              </a:rPr>
              <a:t>너</a:t>
            </a:r>
            <a:r>
              <a:rPr lang="en-US" altLang="ko-KR" sz="1500" dirty="0">
                <a:sym typeface="Wingdings" panose="05000000000000000000" pitchFamily="2" charset="2"/>
              </a:rPr>
              <a:t>’</a:t>
            </a:r>
            <a:r>
              <a:rPr lang="ko-KR" altLang="en-US" sz="1500" dirty="0">
                <a:sym typeface="Wingdings" panose="05000000000000000000" pitchFamily="2" charset="2"/>
              </a:rPr>
              <a:t>와의 만남을 회상하며 </a:t>
            </a: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너</a:t>
            </a:r>
            <a:r>
              <a:rPr lang="en-US" altLang="ko-KR" sz="1500" dirty="0">
                <a:sym typeface="Wingdings" panose="05000000000000000000" pitchFamily="2" charset="2"/>
              </a:rPr>
              <a:t>’</a:t>
            </a:r>
            <a:r>
              <a:rPr lang="ko-KR" altLang="en-US" sz="1500" dirty="0">
                <a:sym typeface="Wingdings" panose="05000000000000000000" pitchFamily="2" charset="2"/>
              </a:rPr>
              <a:t>는 어둠 속 </a:t>
            </a: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빛</a:t>
            </a:r>
            <a:r>
              <a:rPr lang="en-US" altLang="ko-KR" sz="1500" dirty="0">
                <a:sym typeface="Wingdings" panose="05000000000000000000" pitchFamily="2" charset="2"/>
              </a:rPr>
              <a:t>’</a:t>
            </a:r>
            <a:r>
              <a:rPr lang="ko-KR" altLang="en-US" sz="1500" dirty="0">
                <a:sym typeface="Wingdings" panose="05000000000000000000" pitchFamily="2" charset="2"/>
              </a:rPr>
              <a:t>과 같은 존재이고</a:t>
            </a:r>
            <a:r>
              <a:rPr lang="en-US" altLang="ko-KR" sz="1500" dirty="0">
                <a:sym typeface="Wingdings" panose="05000000000000000000" pitchFamily="2" charset="2"/>
              </a:rPr>
              <a:t>, </a:t>
            </a:r>
            <a:r>
              <a:rPr lang="ko-KR" altLang="en-US" sz="1500" dirty="0">
                <a:sym typeface="Wingdings" panose="05000000000000000000" pitchFamily="2" charset="2"/>
              </a:rPr>
              <a:t>하늘의 별과 같이 빛난다고 얘기할 것이다</a:t>
            </a:r>
            <a:r>
              <a:rPr lang="en-US" altLang="ko-KR" sz="1500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sz="1500" dirty="0">
                <a:sym typeface="Wingdings" panose="05000000000000000000" pitchFamily="2" charset="2"/>
              </a:rPr>
              <a:t>    </a:t>
            </a:r>
            <a:r>
              <a:rPr lang="ko-KR" altLang="en-US" sz="1500" dirty="0">
                <a:sym typeface="Wingdings" panose="05000000000000000000" pitchFamily="2" charset="2"/>
              </a:rPr>
              <a:t>아련한 분위기의 가사가 많을 것이다</a:t>
            </a:r>
            <a:r>
              <a:rPr lang="en-US" altLang="ko-KR" sz="1500" dirty="0">
                <a:sym typeface="Wingdings" panose="05000000000000000000" pitchFamily="2" charset="2"/>
              </a:rPr>
              <a:t>.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2139177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트와이스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5295A58-11DB-498C-85D1-2B3878B66FE3}"/>
              </a:ext>
            </a:extLst>
          </p:cNvPr>
          <p:cNvGrpSpPr/>
          <p:nvPr/>
        </p:nvGrpSpPr>
        <p:grpSpPr>
          <a:xfrm>
            <a:off x="277905" y="723897"/>
            <a:ext cx="1891553" cy="5838267"/>
            <a:chOff x="277906" y="723898"/>
            <a:chExt cx="1417546" cy="432435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1B4A067-4956-41B2-9EE3-A8B7CFD798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250" r="91576" b="10694"/>
            <a:stretch/>
          </p:blipFill>
          <p:spPr>
            <a:xfrm>
              <a:off x="277906" y="723899"/>
              <a:ext cx="1027019" cy="4324351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A2166FC-6761-4087-9D27-D093CB6365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047" t="26250" r="73750" b="10694"/>
            <a:stretch/>
          </p:blipFill>
          <p:spPr>
            <a:xfrm>
              <a:off x="1304925" y="723898"/>
              <a:ext cx="390527" cy="4324351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B8E0A85-4E67-420D-BAAB-DBDA0563CDD3}"/>
              </a:ext>
            </a:extLst>
          </p:cNvPr>
          <p:cNvGrpSpPr/>
          <p:nvPr/>
        </p:nvGrpSpPr>
        <p:grpSpPr>
          <a:xfrm>
            <a:off x="2400217" y="723897"/>
            <a:ext cx="1696653" cy="5838266"/>
            <a:chOff x="2814917" y="723897"/>
            <a:chExt cx="1237130" cy="418876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02A5229-DC89-4E6F-94C0-6EFB12AE78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8366" r="89853" b="10555"/>
            <a:stretch/>
          </p:blipFill>
          <p:spPr>
            <a:xfrm>
              <a:off x="2814917" y="723897"/>
              <a:ext cx="1237130" cy="418876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A207020-D3A6-4F33-9584-66FABE3F1D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088" t="28366" r="73750" b="10555"/>
            <a:stretch/>
          </p:blipFill>
          <p:spPr>
            <a:xfrm>
              <a:off x="3648634" y="723897"/>
              <a:ext cx="385483" cy="4188762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D05E481-A3F8-4C72-8636-0D3CCB4ED027}"/>
              </a:ext>
            </a:extLst>
          </p:cNvPr>
          <p:cNvGrpSpPr/>
          <p:nvPr/>
        </p:nvGrpSpPr>
        <p:grpSpPr>
          <a:xfrm>
            <a:off x="4327630" y="723897"/>
            <a:ext cx="1768370" cy="5838266"/>
            <a:chOff x="4327630" y="723897"/>
            <a:chExt cx="1298120" cy="418876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C5DBBC2-2056-4DA2-A483-3CC977135A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8366" r="90569" b="10555"/>
            <a:stretch/>
          </p:blipFill>
          <p:spPr>
            <a:xfrm>
              <a:off x="4327630" y="723897"/>
              <a:ext cx="1149806" cy="418876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9E177E7-06AC-4CB7-B9C1-363551A0B6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034" t="28366" r="73603" b="10555"/>
            <a:stretch/>
          </p:blipFill>
          <p:spPr>
            <a:xfrm>
              <a:off x="5215675" y="723897"/>
              <a:ext cx="410075" cy="4188762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BBFF433-308C-4A88-88B4-5C41EEAADEEE}"/>
              </a:ext>
            </a:extLst>
          </p:cNvPr>
          <p:cNvSpPr txBox="1"/>
          <p:nvPr/>
        </p:nvSpPr>
        <p:spPr>
          <a:xfrm>
            <a:off x="7516397" y="762000"/>
            <a:ext cx="35819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94</a:t>
            </a:r>
            <a:r>
              <a:rPr lang="ko-KR" altLang="en-US" dirty="0"/>
              <a:t>개 중 </a:t>
            </a:r>
            <a:r>
              <a:rPr lang="en-US" altLang="ko-KR" dirty="0"/>
              <a:t>37</a:t>
            </a:r>
            <a:r>
              <a:rPr lang="ko-KR" altLang="en-US" dirty="0"/>
              <a:t>개 영어</a:t>
            </a:r>
            <a:endParaRPr lang="en-US" altLang="ko-KR" dirty="0"/>
          </a:p>
          <a:p>
            <a:r>
              <a:rPr lang="en-US" altLang="ko-KR" dirty="0"/>
              <a:t>1.314%~0.138%</a:t>
            </a:r>
          </a:p>
          <a:p>
            <a:r>
              <a:rPr lang="ko-KR" altLang="en-US" dirty="0"/>
              <a:t>영어 단어가 비교적 많이 반복됨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F39640-A317-4427-8DD6-1618CAAA11BC}"/>
              </a:ext>
            </a:extLst>
          </p:cNvPr>
          <p:cNvSpPr txBox="1"/>
          <p:nvPr/>
        </p:nvSpPr>
        <p:spPr>
          <a:xfrm>
            <a:off x="7216079" y="1853280"/>
            <a:ext cx="41825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너</a:t>
            </a:r>
            <a:r>
              <a:rPr lang="en-US" altLang="ko-KR" dirty="0">
                <a:sym typeface="Wingdings" panose="05000000000000000000" pitchFamily="2" charset="2"/>
              </a:rPr>
              <a:t>, YOU, I, </a:t>
            </a:r>
            <a:r>
              <a:rPr lang="ko-KR" altLang="en-US" dirty="0">
                <a:sym typeface="Wingdings" panose="05000000000000000000" pitchFamily="2" charset="2"/>
              </a:rPr>
              <a:t>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봐</a:t>
            </a:r>
            <a:r>
              <a:rPr lang="en-US" altLang="ko-KR" dirty="0">
                <a:sym typeface="Wingdings" panose="05000000000000000000" pitchFamily="2" charset="2"/>
              </a:rPr>
              <a:t>, ME, OH, KNOW, IT, </a:t>
            </a:r>
            <a:r>
              <a:rPr lang="ko-KR" altLang="en-US" dirty="0">
                <a:sym typeface="Wingdings" panose="05000000000000000000" pitchFamily="2" charset="2"/>
              </a:rPr>
              <a:t>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해</a:t>
            </a:r>
            <a:r>
              <a:rPr lang="en-US" altLang="ko-KR" dirty="0">
                <a:sym typeface="Wingdings" panose="05000000000000000000" pitchFamily="2" charset="2"/>
              </a:rPr>
              <a:t>, YEAH, </a:t>
            </a:r>
            <a:r>
              <a:rPr lang="ko-KR" altLang="en-US" dirty="0">
                <a:sym typeface="Wingdings" panose="05000000000000000000" pitchFamily="2" charset="2"/>
              </a:rPr>
              <a:t>널</a:t>
            </a:r>
            <a:r>
              <a:rPr lang="en-US" altLang="ko-KR" dirty="0">
                <a:sym typeface="Wingdings" panose="05000000000000000000" pitchFamily="2" charset="2"/>
              </a:rPr>
              <a:t>, MY,</a:t>
            </a:r>
            <a:r>
              <a:rPr lang="ko-KR" altLang="en-US" dirty="0">
                <a:sym typeface="Wingdings" panose="05000000000000000000" pitchFamily="2" charset="2"/>
              </a:rPr>
              <a:t> 눈</a:t>
            </a:r>
            <a:r>
              <a:rPr lang="en-US" altLang="ko-KR" dirty="0">
                <a:sym typeface="Wingdings" panose="05000000000000000000" pitchFamily="2" charset="2"/>
              </a:rPr>
              <a:t>, ON, LIKE, </a:t>
            </a:r>
            <a:r>
              <a:rPr lang="ko-KR" altLang="en-US" dirty="0">
                <a:sym typeface="Wingdings" panose="05000000000000000000" pitchFamily="2" charset="2"/>
              </a:rPr>
              <a:t>속</a:t>
            </a:r>
            <a:r>
              <a:rPr lang="en-US" altLang="ko-KR" dirty="0">
                <a:sym typeface="Wingdings" panose="05000000000000000000" pitchFamily="2" charset="2"/>
              </a:rPr>
              <a:t>, BABY, </a:t>
            </a:r>
            <a:r>
              <a:rPr lang="ko-KR" altLang="en-US" dirty="0">
                <a:sym typeface="Wingdings" panose="05000000000000000000" pitchFamily="2" charset="2"/>
              </a:rPr>
              <a:t>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생각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왜</a:t>
            </a:r>
            <a:r>
              <a:rPr lang="en-US" altLang="ko-KR" dirty="0">
                <a:sym typeface="Wingdings" panose="05000000000000000000" pitchFamily="2" charset="2"/>
              </a:rPr>
              <a:t>, Knock,</a:t>
            </a:r>
            <a:r>
              <a:rPr lang="ko-KR" altLang="en-US" dirty="0">
                <a:sym typeface="Wingdings" panose="05000000000000000000" pitchFamily="2" charset="2"/>
              </a:rPr>
              <a:t> 마음</a:t>
            </a:r>
            <a:r>
              <a:rPr lang="en-US" altLang="ko-KR" dirty="0">
                <a:sym typeface="Wingdings" panose="05000000000000000000" pitchFamily="2" charset="2"/>
              </a:rPr>
              <a:t>, AND,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다시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또</a:t>
            </a:r>
            <a:r>
              <a:rPr lang="en-US" altLang="ko-KR" dirty="0">
                <a:sym typeface="Wingdings" panose="05000000000000000000" pitchFamily="2" charset="2"/>
              </a:rPr>
              <a:t>, MORE, LOVE, </a:t>
            </a:r>
            <a:r>
              <a:rPr lang="ko-KR" altLang="en-US" dirty="0">
                <a:sym typeface="Wingdings" panose="05000000000000000000" pitchFamily="2" charset="2"/>
              </a:rPr>
              <a:t>하나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너무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해줘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지금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그대</a:t>
            </a:r>
            <a:r>
              <a:rPr lang="en-US" altLang="ko-KR" dirty="0">
                <a:sym typeface="Wingdings" panose="05000000000000000000" pitchFamily="2" charset="2"/>
              </a:rPr>
              <a:t>, HOT,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Only, WE, SAY, </a:t>
            </a:r>
            <a:r>
              <a:rPr lang="ko-KR" altLang="en-US" dirty="0">
                <a:sym typeface="Wingdings" panose="05000000000000000000" pitchFamily="2" charset="2"/>
              </a:rPr>
              <a:t>자꾸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없어</a:t>
            </a:r>
            <a:r>
              <a:rPr lang="en-US" altLang="ko-KR" dirty="0">
                <a:sym typeface="Wingdings" panose="05000000000000000000" pitchFamily="2" charset="2"/>
              </a:rPr>
              <a:t>, IN,</a:t>
            </a:r>
            <a:r>
              <a:rPr lang="ko-KR" altLang="en-US" dirty="0">
                <a:sym typeface="Wingdings" panose="05000000000000000000" pitchFamily="2" charset="2"/>
              </a:rPr>
              <a:t> 우리</a:t>
            </a:r>
            <a:r>
              <a:rPr lang="en-US" altLang="ko-KR" dirty="0">
                <a:sym typeface="Wingdings" panose="05000000000000000000" pitchFamily="2" charset="2"/>
              </a:rPr>
              <a:t>, DON, jelly, WANNA, </a:t>
            </a:r>
            <a:r>
              <a:rPr lang="ko-KR" altLang="en-US" dirty="0">
                <a:sym typeface="Wingdings" panose="05000000000000000000" pitchFamily="2" charset="2"/>
              </a:rPr>
              <a:t>싶어</a:t>
            </a:r>
            <a:r>
              <a:rPr lang="en-US" altLang="ko-KR" dirty="0">
                <a:sym typeface="Wingdings" panose="05000000000000000000" pitchFamily="2" charset="2"/>
              </a:rPr>
              <a:t>, GO, </a:t>
            </a:r>
            <a:r>
              <a:rPr lang="ko-KR" altLang="en-US" dirty="0">
                <a:sym typeface="Wingdings" panose="05000000000000000000" pitchFamily="2" charset="2"/>
              </a:rPr>
              <a:t>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나도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좋아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없는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사랑</a:t>
            </a:r>
            <a:r>
              <a:rPr lang="en-US" altLang="ko-KR" dirty="0">
                <a:sym typeface="Wingdings" panose="05000000000000000000" pitchFamily="2" charset="2"/>
              </a:rPr>
              <a:t>, DO, HEY, </a:t>
            </a:r>
            <a:r>
              <a:rPr lang="ko-KR" altLang="en-US" dirty="0">
                <a:sym typeface="Wingdings" panose="05000000000000000000" pitchFamily="2" charset="2"/>
              </a:rPr>
              <a:t>오늘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NO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봐</a:t>
            </a:r>
            <a:r>
              <a:rPr lang="en-US" altLang="ko-KR" dirty="0">
                <a:sym typeface="Wingdings" panose="05000000000000000000" pitchFamily="2" charset="2"/>
              </a:rPr>
              <a:t>, KNOW, </a:t>
            </a:r>
            <a:r>
              <a:rPr lang="ko-KR" altLang="en-US" dirty="0">
                <a:sym typeface="Wingdings" panose="05000000000000000000" pitchFamily="2" charset="2"/>
              </a:rPr>
              <a:t>해줘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그대</a:t>
            </a:r>
            <a:r>
              <a:rPr lang="en-US" altLang="ko-KR" dirty="0">
                <a:sym typeface="Wingdings" panose="05000000000000000000" pitchFamily="2" charset="2"/>
              </a:rPr>
              <a:t>, MORE,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WANNA, </a:t>
            </a:r>
            <a:r>
              <a:rPr lang="ko-KR" altLang="en-US" dirty="0">
                <a:sym typeface="Wingdings" panose="05000000000000000000" pitchFamily="2" charset="2"/>
              </a:rPr>
              <a:t>싶어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좋아 등 전체적으로 좋아하는 상대에게 이야기하는 분위기의 곡이 많을 것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하지만 그에 비해 </a:t>
            </a:r>
            <a:r>
              <a:rPr lang="en-US" altLang="ko-KR" dirty="0">
                <a:sym typeface="Wingdings" panose="05000000000000000000" pitchFamily="2" charset="2"/>
              </a:rPr>
              <a:t>‘LOVE’</a:t>
            </a:r>
            <a:r>
              <a:rPr lang="ko-KR" altLang="en-US" dirty="0">
                <a:sym typeface="Wingdings" panose="05000000000000000000" pitchFamily="2" charset="2"/>
              </a:rPr>
              <a:t>나 </a:t>
            </a:r>
            <a:r>
              <a:rPr lang="en-US" altLang="ko-KR" dirty="0">
                <a:sym typeface="Wingdings" panose="05000000000000000000" pitchFamily="2" charset="2"/>
              </a:rPr>
              <a:t>‘</a:t>
            </a:r>
            <a:r>
              <a:rPr lang="ko-KR" altLang="en-US" dirty="0">
                <a:sym typeface="Wingdings" panose="05000000000000000000" pitchFamily="2" charset="2"/>
              </a:rPr>
              <a:t>사랑</a:t>
            </a:r>
            <a:r>
              <a:rPr lang="en-US" altLang="ko-KR" dirty="0">
                <a:sym typeface="Wingdings" panose="05000000000000000000" pitchFamily="2" charset="2"/>
              </a:rPr>
              <a:t>’ </a:t>
            </a:r>
            <a:r>
              <a:rPr lang="ko-KR" altLang="en-US" dirty="0">
                <a:sym typeface="Wingdings" panose="05000000000000000000" pitchFamily="2" charset="2"/>
              </a:rPr>
              <a:t>등의 직접적인 표현은 많지 않음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5820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927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트와이스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B8343A-587A-480E-8AC3-CAA6412ECF08}"/>
              </a:ext>
            </a:extLst>
          </p:cNvPr>
          <p:cNvSpPr txBox="1"/>
          <p:nvPr/>
        </p:nvSpPr>
        <p:spPr>
          <a:xfrm>
            <a:off x="371525" y="107213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맘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(0.603%)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(0.305%)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21767-1F34-426B-84CA-3AECD2C11D85}"/>
              </a:ext>
            </a:extLst>
          </p:cNvPr>
          <p:cNvSpPr txBox="1"/>
          <p:nvPr/>
        </p:nvSpPr>
        <p:spPr>
          <a:xfrm>
            <a:off x="371524" y="77629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</a:t>
            </a:r>
            <a:r>
              <a:rPr lang="ko-KR" altLang="en-US" sz="1500" dirty="0"/>
              <a:t>내</a:t>
            </a:r>
            <a:r>
              <a:rPr lang="en-US" altLang="ko-KR" sz="1500" dirty="0"/>
              <a:t>(1.314%), </a:t>
            </a:r>
            <a:r>
              <a:rPr lang="ko-KR" altLang="en-US" sz="1500" dirty="0"/>
              <a:t>너</a:t>
            </a:r>
            <a:r>
              <a:rPr lang="en-US" altLang="ko-KR" sz="1500" dirty="0"/>
              <a:t>(1.280%), YOU(0.756%), I(0.725%), </a:t>
            </a:r>
            <a:r>
              <a:rPr lang="ko-KR" altLang="en-US" sz="1500" dirty="0"/>
              <a:t>나</a:t>
            </a:r>
            <a:r>
              <a:rPr lang="en-US" altLang="ko-KR" sz="1500" dirty="0"/>
              <a:t>(0.699%), </a:t>
            </a:r>
            <a:r>
              <a:rPr lang="ko-KR" altLang="en-US" sz="1500" dirty="0"/>
              <a:t>날</a:t>
            </a:r>
            <a:r>
              <a:rPr lang="en-US" altLang="ko-KR" sz="1500" dirty="0"/>
              <a:t>(0.603%)</a:t>
            </a:r>
            <a:r>
              <a:rPr lang="ko-KR" altLang="en-US" sz="1500" dirty="0"/>
              <a:t>은 모두 평균수준으로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91184-2C02-42B0-914B-7DA0A60E21F6}"/>
              </a:ext>
            </a:extLst>
          </p:cNvPr>
          <p:cNvSpPr txBox="1"/>
          <p:nvPr/>
        </p:nvSpPr>
        <p:spPr>
          <a:xfrm>
            <a:off x="371523" y="134107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더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(0.550%)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(0.385%)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CBE29B-4E45-48D7-8025-BC632FB05A05}"/>
              </a:ext>
            </a:extLst>
          </p:cNvPr>
          <p:cNvSpPr txBox="1"/>
          <p:nvPr/>
        </p:nvSpPr>
        <p:spPr>
          <a:xfrm>
            <a:off x="380488" y="159208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봐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(0.461%)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(0.240%)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DD06A-79A6-43B1-A3F4-E5A5EABFBC70}"/>
              </a:ext>
            </a:extLst>
          </p:cNvPr>
          <p:cNvSpPr txBox="1"/>
          <p:nvPr/>
        </p:nvSpPr>
        <p:spPr>
          <a:xfrm>
            <a:off x="389453" y="183413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KNOW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(0.405%)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(0.119%)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F38347-9A02-4343-8DA2-50F99EFD0C3A}"/>
              </a:ext>
            </a:extLst>
          </p:cNvPr>
          <p:cNvSpPr txBox="1"/>
          <p:nvPr/>
        </p:nvSpPr>
        <p:spPr>
          <a:xfrm>
            <a:off x="389453" y="207617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IT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(0.388%)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(0.257%)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92556D-9911-4AD7-A537-F563B49AA7E0}"/>
              </a:ext>
            </a:extLst>
          </p:cNvPr>
          <p:cNvSpPr txBox="1"/>
          <p:nvPr/>
        </p:nvSpPr>
        <p:spPr>
          <a:xfrm>
            <a:off x="389453" y="232718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난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(0.368%)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(0.629%)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적게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F33541-B4EE-4C33-A92D-519B8CEA7451}"/>
              </a:ext>
            </a:extLst>
          </p:cNvPr>
          <p:cNvSpPr txBox="1"/>
          <p:nvPr/>
        </p:nvSpPr>
        <p:spPr>
          <a:xfrm>
            <a:off x="389453" y="257595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나를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(0.353%)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(0.249%)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9363BF-FC5C-4E53-9C72-2A40D0BC7D98}"/>
              </a:ext>
            </a:extLst>
          </p:cNvPr>
          <p:cNvSpPr txBox="1"/>
          <p:nvPr/>
        </p:nvSpPr>
        <p:spPr>
          <a:xfrm>
            <a:off x="389453" y="280656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YEAH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(0.322%)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(0.159%)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FEEA8A-1E1B-45F7-A036-03AA68F4CDD2}"/>
              </a:ext>
            </a:extLst>
          </p:cNvPr>
          <p:cNvSpPr txBox="1"/>
          <p:nvPr/>
        </p:nvSpPr>
        <p:spPr>
          <a:xfrm>
            <a:off x="389453" y="301049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ON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(0.263%)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(0.088%)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06C62F-F85F-46B5-A698-E70FDCD9B5CD}"/>
              </a:ext>
            </a:extLst>
          </p:cNvPr>
          <p:cNvSpPr txBox="1"/>
          <p:nvPr/>
        </p:nvSpPr>
        <p:spPr>
          <a:xfrm>
            <a:off x="398418" y="349375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LIKE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(0.221%)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(0.123%)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2391ED-4C62-499B-A4BC-14147D1B07A7}"/>
              </a:ext>
            </a:extLst>
          </p:cNvPr>
          <p:cNvSpPr txBox="1"/>
          <p:nvPr/>
        </p:nvSpPr>
        <p:spPr>
          <a:xfrm>
            <a:off x="398418" y="325638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그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(0.223%)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(0.450%)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적게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544B7A-5815-4B1E-9272-6722523C2F9A}"/>
              </a:ext>
            </a:extLst>
          </p:cNvPr>
          <p:cNvSpPr txBox="1"/>
          <p:nvPr/>
        </p:nvSpPr>
        <p:spPr>
          <a:xfrm>
            <a:off x="398418" y="373112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넌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(0.213%)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(0.325%)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적게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E2BEA7-946C-4E59-9C6B-E541015B8C78}"/>
              </a:ext>
            </a:extLst>
          </p:cNvPr>
          <p:cNvSpPr txBox="1"/>
          <p:nvPr/>
        </p:nvSpPr>
        <p:spPr>
          <a:xfrm>
            <a:off x="398418" y="394034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좀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(0.204%)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(0.112%)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5B7DF6-2D6A-4828-9AC2-E4A1403875FD}"/>
              </a:ext>
            </a:extLst>
          </p:cNvPr>
          <p:cNvSpPr txBox="1"/>
          <p:nvPr/>
        </p:nvSpPr>
        <p:spPr>
          <a:xfrm>
            <a:off x="398418" y="417771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Knock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(0.192%)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</a:t>
            </a:r>
            <a:r>
              <a:rPr lang="en-US" altLang="ko-KR" sz="1500" dirty="0"/>
              <a:t>, </a:t>
            </a:r>
            <a:r>
              <a:rPr lang="ko-KR" altLang="en-US" sz="1500" dirty="0"/>
              <a:t>거의 혼자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F99AC5-B218-4E10-A5BA-24F7BF6FB9F7}"/>
              </a:ext>
            </a:extLst>
          </p:cNvPr>
          <p:cNvSpPr txBox="1"/>
          <p:nvPr/>
        </p:nvSpPr>
        <p:spPr>
          <a:xfrm>
            <a:off x="398418" y="441383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And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(0.186%)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(0.110%)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6EA739-3E64-4B0A-8A92-C584A5352F9D}"/>
              </a:ext>
            </a:extLst>
          </p:cNvPr>
          <p:cNvSpPr txBox="1"/>
          <p:nvPr/>
        </p:nvSpPr>
        <p:spPr>
          <a:xfrm>
            <a:off x="398418" y="465120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MORE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(0.182%)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A4799E-B874-431F-846C-D9A82ACE43E2}"/>
              </a:ext>
            </a:extLst>
          </p:cNvPr>
          <p:cNvSpPr txBox="1"/>
          <p:nvPr/>
        </p:nvSpPr>
        <p:spPr>
          <a:xfrm>
            <a:off x="398418" y="488732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하나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(0.179%)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(0.132%)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835F02-7132-4DFC-BE25-AFCF087E8A87}"/>
              </a:ext>
            </a:extLst>
          </p:cNvPr>
          <p:cNvSpPr txBox="1"/>
          <p:nvPr/>
        </p:nvSpPr>
        <p:spPr>
          <a:xfrm>
            <a:off x="398418" y="510433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Be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(0.179%)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(0.098%)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E636DE-70B9-45E4-97A0-5CEF73DFDBC5}"/>
              </a:ext>
            </a:extLst>
          </p:cNvPr>
          <p:cNvSpPr txBox="1"/>
          <p:nvPr/>
        </p:nvSpPr>
        <p:spPr>
          <a:xfrm>
            <a:off x="398418" y="533978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해줘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(0.167%)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(0.064%)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3F1C6B-E2F3-4F04-AC7B-56890C718766}"/>
              </a:ext>
            </a:extLst>
          </p:cNvPr>
          <p:cNvSpPr txBox="1"/>
          <p:nvPr/>
        </p:nvSpPr>
        <p:spPr>
          <a:xfrm>
            <a:off x="398418" y="562428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HOT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(0.161%)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</a:t>
            </a:r>
            <a:r>
              <a:rPr lang="en-US" altLang="ko-KR" sz="1500" dirty="0"/>
              <a:t>, </a:t>
            </a:r>
            <a:r>
              <a:rPr lang="ko-KR" altLang="en-US" sz="1500" dirty="0"/>
              <a:t>거의 혼자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BC576C-F64B-46F5-8ACF-1246438ABA9D}"/>
              </a:ext>
            </a:extLst>
          </p:cNvPr>
          <p:cNvSpPr txBox="1"/>
          <p:nvPr/>
        </p:nvSpPr>
        <p:spPr>
          <a:xfrm>
            <a:off x="398418" y="585974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Only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(0.159%)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(0.066%)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</a:t>
            </a:r>
            <a:r>
              <a:rPr lang="en-US" altLang="ko-KR" sz="1500" dirty="0"/>
              <a:t> </a:t>
            </a:r>
            <a:r>
              <a:rPr lang="ko-KR" altLang="en-US" sz="1500" dirty="0"/>
              <a:t>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6CAFDC-E242-49FD-86E7-EC48C696B88F}"/>
              </a:ext>
            </a:extLst>
          </p:cNvPr>
          <p:cNvSpPr txBox="1"/>
          <p:nvPr/>
        </p:nvSpPr>
        <p:spPr>
          <a:xfrm>
            <a:off x="398418" y="610942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SAY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(0.156%)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</a:t>
            </a:r>
            <a:r>
              <a:rPr lang="en-US" altLang="ko-KR" sz="1500" dirty="0"/>
              <a:t>, </a:t>
            </a:r>
            <a:r>
              <a:rPr lang="ko-KR" altLang="en-US" sz="1500" dirty="0"/>
              <a:t>거의 혼자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81FF5B-DA6D-4F83-8612-A75C20301645}"/>
              </a:ext>
            </a:extLst>
          </p:cNvPr>
          <p:cNvSpPr txBox="1"/>
          <p:nvPr/>
        </p:nvSpPr>
        <p:spPr>
          <a:xfrm>
            <a:off x="389453" y="634488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자꾸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(0.155%)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(0.073%)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175852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927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트와이스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908ED8-34A5-409B-B563-58D0DC6CD07A}"/>
              </a:ext>
            </a:extLst>
          </p:cNvPr>
          <p:cNvSpPr txBox="1"/>
          <p:nvPr/>
        </p:nvSpPr>
        <p:spPr>
          <a:xfrm>
            <a:off x="389453" y="79573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jelly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(0.152%)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(0.017%)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</a:t>
            </a:r>
            <a:r>
              <a:rPr lang="en-US" altLang="ko-KR" sz="1500" dirty="0"/>
              <a:t>, </a:t>
            </a:r>
            <a:r>
              <a:rPr lang="ko-KR" altLang="en-US" sz="1500" dirty="0"/>
              <a:t>거의 혼자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D6DFC0-9646-4243-A080-157BB81A078C}"/>
              </a:ext>
            </a:extLst>
          </p:cNvPr>
          <p:cNvSpPr txBox="1"/>
          <p:nvPr/>
        </p:nvSpPr>
        <p:spPr>
          <a:xfrm>
            <a:off x="389453" y="103387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GO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(0.147%)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(0.098%)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5DBB77-284C-4943-BDC4-EEF6D490453C}"/>
              </a:ext>
            </a:extLst>
          </p:cNvPr>
          <p:cNvSpPr txBox="1"/>
          <p:nvPr/>
        </p:nvSpPr>
        <p:spPr>
          <a:xfrm>
            <a:off x="389452" y="127201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나도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(0.145%)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(0.070%)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35834A-0023-46E6-A4D8-1E030C83B273}"/>
              </a:ext>
            </a:extLst>
          </p:cNvPr>
          <p:cNvSpPr txBox="1"/>
          <p:nvPr/>
        </p:nvSpPr>
        <p:spPr>
          <a:xfrm>
            <a:off x="389452" y="150138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좋아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(0.142%)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(0.072%)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C0969D-939C-4B7B-8472-0E1CB187FBB3}"/>
              </a:ext>
            </a:extLst>
          </p:cNvPr>
          <p:cNvSpPr txBox="1"/>
          <p:nvPr/>
        </p:nvSpPr>
        <p:spPr>
          <a:xfrm>
            <a:off x="389451" y="174830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사랑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(0.142%)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(0.430%)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855849-3F71-4EDF-B2D1-8E26271CA2FF}"/>
              </a:ext>
            </a:extLst>
          </p:cNvPr>
          <p:cNvSpPr txBox="1"/>
          <p:nvPr/>
        </p:nvSpPr>
        <p:spPr>
          <a:xfrm>
            <a:off x="389451" y="196401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DO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(0.141%)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(0.075%)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E9D17B-3730-4602-809B-FC4CF6866010}"/>
              </a:ext>
            </a:extLst>
          </p:cNvPr>
          <p:cNvSpPr txBox="1"/>
          <p:nvPr/>
        </p:nvSpPr>
        <p:spPr>
          <a:xfrm>
            <a:off x="389451" y="221814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HEY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(0.141%)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(0.085%)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B5784C-CA23-41CA-A373-BD6B05B6FD2A}"/>
              </a:ext>
            </a:extLst>
          </p:cNvPr>
          <p:cNvSpPr txBox="1"/>
          <p:nvPr/>
        </p:nvSpPr>
        <p:spPr>
          <a:xfrm>
            <a:off x="389450" y="245354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보고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(0.124%)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(0.075%)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92596A-E6E0-4495-A078-400AE747F857}"/>
              </a:ext>
            </a:extLst>
          </p:cNvPr>
          <p:cNvSpPr txBox="1"/>
          <p:nvPr/>
        </p:nvSpPr>
        <p:spPr>
          <a:xfrm>
            <a:off x="389450" y="268909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CAN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(0.122%)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(0.066%)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187A4A-B2CD-417D-8F93-2725A720FB80}"/>
              </a:ext>
            </a:extLst>
          </p:cNvPr>
          <p:cNvSpPr txBox="1"/>
          <p:nvPr/>
        </p:nvSpPr>
        <p:spPr>
          <a:xfrm>
            <a:off x="389449" y="291190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Night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(0.121%)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55DB20-9C6D-4E40-AE29-8224664339D1}"/>
              </a:ext>
            </a:extLst>
          </p:cNvPr>
          <p:cNvSpPr txBox="1"/>
          <p:nvPr/>
        </p:nvSpPr>
        <p:spPr>
          <a:xfrm>
            <a:off x="389449" y="3157061"/>
            <a:ext cx="111660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Star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(0.121%)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</a:t>
            </a:r>
            <a:r>
              <a:rPr lang="en-US" altLang="ko-KR" sz="1500" dirty="0"/>
              <a:t>, </a:t>
            </a:r>
            <a:r>
              <a:rPr lang="ko-KR" altLang="en-US" sz="1500" dirty="0"/>
              <a:t>거의 혼자 사용되었다</a:t>
            </a:r>
            <a:r>
              <a:rPr lang="en-US" altLang="ko-KR" sz="1500" dirty="0"/>
              <a:t>.</a:t>
            </a:r>
          </a:p>
          <a:p>
            <a:r>
              <a:rPr lang="en-US" altLang="ko-KR" sz="1500" dirty="0"/>
              <a:t>  ‘</a:t>
            </a:r>
            <a:r>
              <a:rPr lang="ko-KR" altLang="en-US" sz="1500" dirty="0">
                <a:solidFill>
                  <a:srgbClr val="004CF6"/>
                </a:solidFill>
              </a:rPr>
              <a:t>별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(0.074%)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F2A7C5-BDD8-47D8-B289-B6FB26A423CF}"/>
              </a:ext>
            </a:extLst>
          </p:cNvPr>
          <p:cNvSpPr txBox="1"/>
          <p:nvPr/>
        </p:nvSpPr>
        <p:spPr>
          <a:xfrm>
            <a:off x="389449" y="359943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JUST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(0.114%)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(0.072%)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C6F8C1-0456-44B2-A27E-7AFF5A041B02}"/>
              </a:ext>
            </a:extLst>
          </p:cNvPr>
          <p:cNvSpPr txBox="1"/>
          <p:nvPr/>
        </p:nvSpPr>
        <p:spPr>
          <a:xfrm>
            <a:off x="389449" y="382680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몰라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(0.114%)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(0.069%)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241086-A861-4055-A103-F7497E6FB04F}"/>
              </a:ext>
            </a:extLst>
          </p:cNvPr>
          <p:cNvSpPr txBox="1"/>
          <p:nvPr/>
        </p:nvSpPr>
        <p:spPr>
          <a:xfrm>
            <a:off x="389449" y="402938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BACK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(0.114%)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(0.065%)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62DB33-F657-4989-A9CF-F247F53C059C}"/>
              </a:ext>
            </a:extLst>
          </p:cNvPr>
          <p:cNvSpPr txBox="1"/>
          <p:nvPr/>
        </p:nvSpPr>
        <p:spPr>
          <a:xfrm>
            <a:off x="389449" y="426571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어떡해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1C6293-7D56-44EE-B00E-7EEF9504EBD7}"/>
              </a:ext>
            </a:extLst>
          </p:cNvPr>
          <p:cNvSpPr txBox="1"/>
          <p:nvPr/>
        </p:nvSpPr>
        <p:spPr>
          <a:xfrm>
            <a:off x="389449" y="449304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바라봐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07AA2A-DB20-422F-9865-02541FFE29B7}"/>
              </a:ext>
            </a:extLst>
          </p:cNvPr>
          <p:cNvSpPr txBox="1"/>
          <p:nvPr/>
        </p:nvSpPr>
        <p:spPr>
          <a:xfrm>
            <a:off x="389448" y="471962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Clock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(0.009%)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</a:t>
            </a:r>
            <a:r>
              <a:rPr lang="en-US" altLang="ko-KR" sz="1500" dirty="0"/>
              <a:t>, </a:t>
            </a:r>
            <a:r>
              <a:rPr lang="ko-KR" altLang="en-US" sz="1500" dirty="0"/>
              <a:t>거의 혼자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8C47FD-D29A-47A3-984E-0AC8A05089C7}"/>
              </a:ext>
            </a:extLst>
          </p:cNvPr>
          <p:cNvSpPr txBox="1"/>
          <p:nvPr/>
        </p:nvSpPr>
        <p:spPr>
          <a:xfrm>
            <a:off x="389448" y="495399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GONNA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(0.057%)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8AD299-0996-4E6F-B346-26555E50416A}"/>
              </a:ext>
            </a:extLst>
          </p:cNvPr>
          <p:cNvSpPr txBox="1"/>
          <p:nvPr/>
        </p:nvSpPr>
        <p:spPr>
          <a:xfrm>
            <a:off x="389448" y="518456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척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(0.099%)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B04E9B-8669-4EDC-BDE4-ABD41C524DFA}"/>
              </a:ext>
            </a:extLst>
          </p:cNvPr>
          <p:cNvSpPr txBox="1"/>
          <p:nvPr/>
        </p:nvSpPr>
        <p:spPr>
          <a:xfrm>
            <a:off x="389448" y="540897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시작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(0.096%)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3D1C5D-E064-4911-A7A8-C78739692AEC}"/>
              </a:ext>
            </a:extLst>
          </p:cNvPr>
          <p:cNvSpPr txBox="1"/>
          <p:nvPr/>
        </p:nvSpPr>
        <p:spPr>
          <a:xfrm>
            <a:off x="389448" y="564951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Something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(0.096%)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488778-2399-4989-9373-B7BA18C1F9DA}"/>
              </a:ext>
            </a:extLst>
          </p:cNvPr>
          <p:cNvSpPr txBox="1"/>
          <p:nvPr/>
        </p:nvSpPr>
        <p:spPr>
          <a:xfrm>
            <a:off x="389448" y="587391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SWEET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12AB93-8063-4C92-A1A9-6AED1FBF90CC}"/>
              </a:ext>
            </a:extLst>
          </p:cNvPr>
          <p:cNvSpPr txBox="1"/>
          <p:nvPr/>
        </p:nvSpPr>
        <p:spPr>
          <a:xfrm>
            <a:off x="389448" y="611445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끝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(0.132%)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적게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C655AC-8A0B-48DB-8A75-4F4676571C99}"/>
              </a:ext>
            </a:extLst>
          </p:cNvPr>
          <p:cNvSpPr txBox="1"/>
          <p:nvPr/>
        </p:nvSpPr>
        <p:spPr>
          <a:xfrm>
            <a:off x="389447" y="634657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함께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(0.071%)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(0.108%)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적게 사용되었다</a:t>
            </a:r>
            <a:r>
              <a:rPr lang="en-US" altLang="ko-KR" sz="1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1789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927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트와이스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C655AC-8A0B-48DB-8A75-4F4676571C99}"/>
              </a:ext>
            </a:extLst>
          </p:cNvPr>
          <p:cNvSpPr txBox="1"/>
          <p:nvPr/>
        </p:nvSpPr>
        <p:spPr>
          <a:xfrm>
            <a:off x="389447" y="90499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함께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(0.071%)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(0.108%)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적게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D77AE9-92B9-4F5A-9850-1780F3C601F7}"/>
              </a:ext>
            </a:extLst>
          </p:cNvPr>
          <p:cNvSpPr txBox="1"/>
          <p:nvPr/>
        </p:nvSpPr>
        <p:spPr>
          <a:xfrm>
            <a:off x="389447" y="115379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모두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(0.071%)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(0.122%)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적게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00F3AE-2EE9-48BC-BDC4-B3373767D143}"/>
              </a:ext>
            </a:extLst>
          </p:cNvPr>
          <p:cNvSpPr txBox="1"/>
          <p:nvPr/>
        </p:nvSpPr>
        <p:spPr>
          <a:xfrm>
            <a:off x="389448" y="140920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 err="1">
                <a:solidFill>
                  <a:srgbClr val="004CF6"/>
                </a:solidFill>
              </a:rPr>
              <a:t>Likey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(0.071%)</a:t>
            </a:r>
            <a:r>
              <a:rPr lang="ko-KR" altLang="en-US" sz="1500" dirty="0"/>
              <a:t>은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혼자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6A0980-1465-4360-AE9F-09ECFC15AA21}"/>
              </a:ext>
            </a:extLst>
          </p:cNvPr>
          <p:cNvSpPr txBox="1"/>
          <p:nvPr/>
        </p:nvSpPr>
        <p:spPr>
          <a:xfrm>
            <a:off x="389447" y="165799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눈치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(0.062%)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9D1182-EB86-413D-AD3E-776B1D17AEA8}"/>
              </a:ext>
            </a:extLst>
          </p:cNvPr>
          <p:cNvSpPr txBox="1"/>
          <p:nvPr/>
        </p:nvSpPr>
        <p:spPr>
          <a:xfrm>
            <a:off x="389447" y="191340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보여줘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(0.056%)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(0.014%)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DEA093-5B4F-495A-84DE-1D16CF283517}"/>
              </a:ext>
            </a:extLst>
          </p:cNvPr>
          <p:cNvSpPr txBox="1"/>
          <p:nvPr/>
        </p:nvSpPr>
        <p:spPr>
          <a:xfrm>
            <a:off x="389447" y="216881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모든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(0.056%)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(0.122%)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0210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927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트와이스</a:t>
            </a:r>
            <a:r>
              <a:rPr lang="en-US" altLang="ko-KR" dirty="0"/>
              <a:t>(</a:t>
            </a:r>
            <a:r>
              <a:rPr lang="ko-KR" altLang="en-US" dirty="0"/>
              <a:t>해석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EB5F4-81F1-4435-AE86-D33706E0AA81}"/>
              </a:ext>
            </a:extLst>
          </p:cNvPr>
          <p:cNvSpPr txBox="1"/>
          <p:nvPr/>
        </p:nvSpPr>
        <p:spPr>
          <a:xfrm>
            <a:off x="371525" y="883877"/>
            <a:ext cx="11166051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/>
              <a:t>봐</a:t>
            </a:r>
            <a:r>
              <a:rPr lang="en-US" altLang="ko-KR" sz="1500" dirty="0"/>
              <a:t>’, ‘</a:t>
            </a:r>
            <a:r>
              <a:rPr lang="ko-KR" altLang="en-US" sz="1500" dirty="0"/>
              <a:t>보고</a:t>
            </a:r>
            <a:r>
              <a:rPr lang="en-US" altLang="ko-KR" sz="1500" dirty="0"/>
              <a:t>’, ‘</a:t>
            </a:r>
            <a:r>
              <a:rPr lang="ko-KR" altLang="en-US" sz="1500" dirty="0"/>
              <a:t>바라봐</a:t>
            </a:r>
            <a:r>
              <a:rPr lang="en-US" altLang="ko-KR" sz="1500" dirty="0"/>
              <a:t>’ ‘</a:t>
            </a:r>
            <a:r>
              <a:rPr lang="ko-KR" altLang="en-US" sz="1500" dirty="0"/>
              <a:t>보여줘</a:t>
            </a:r>
            <a:r>
              <a:rPr lang="en-US" altLang="ko-KR" sz="1500" dirty="0"/>
              <a:t>’ </a:t>
            </a:r>
            <a:r>
              <a:rPr lang="ko-KR" altLang="en-US" sz="1500" dirty="0"/>
              <a:t>등의 시각적인 표현이 많이 사용되었다</a:t>
            </a:r>
            <a:r>
              <a:rPr lang="en-US" altLang="ko-KR" sz="1500" dirty="0"/>
              <a:t>.</a:t>
            </a:r>
          </a:p>
          <a:p>
            <a:r>
              <a:rPr lang="en-US" altLang="ko-KR" sz="1500" dirty="0"/>
              <a:t>- ‘</a:t>
            </a:r>
            <a:r>
              <a:rPr lang="ko-KR" altLang="en-US" sz="1500" dirty="0"/>
              <a:t>더</a:t>
            </a:r>
            <a:r>
              <a:rPr lang="en-US" altLang="ko-KR" sz="1500" dirty="0"/>
              <a:t>’, ‘MORE’, ‘</a:t>
            </a:r>
            <a:r>
              <a:rPr lang="ko-KR" altLang="en-US" sz="1500" dirty="0"/>
              <a:t>해줘</a:t>
            </a:r>
            <a:r>
              <a:rPr lang="en-US" altLang="ko-KR" sz="1500" dirty="0"/>
              <a:t>‘, ‘</a:t>
            </a:r>
            <a:r>
              <a:rPr lang="ko-KR" altLang="en-US" sz="1500" dirty="0"/>
              <a:t>보여줘</a:t>
            </a:r>
            <a:r>
              <a:rPr lang="en-US" altLang="ko-KR" sz="1500" dirty="0"/>
              <a:t>’ </a:t>
            </a:r>
            <a:r>
              <a:rPr lang="ko-KR" altLang="en-US" sz="1500" dirty="0"/>
              <a:t>등 상대방에게 무언가를 더 요구하는 듯한 표현들이 많이 사용되었다</a:t>
            </a:r>
            <a:r>
              <a:rPr lang="en-US" altLang="ko-KR" sz="1500" dirty="0"/>
              <a:t>.</a:t>
            </a:r>
          </a:p>
          <a:p>
            <a:r>
              <a:rPr lang="en-US" altLang="ko-KR" sz="1500" dirty="0"/>
              <a:t>- ‘</a:t>
            </a:r>
            <a:r>
              <a:rPr lang="ko-KR" altLang="en-US" sz="1500" dirty="0"/>
              <a:t>시작</a:t>
            </a:r>
            <a:r>
              <a:rPr lang="en-US" altLang="ko-KR" sz="1500" dirty="0"/>
              <a:t>’</a:t>
            </a:r>
            <a:r>
              <a:rPr lang="ko-KR" altLang="en-US" sz="1500" dirty="0"/>
              <a:t>은 많이</a:t>
            </a:r>
            <a:r>
              <a:rPr lang="en-US" altLang="ko-KR" sz="1500" dirty="0"/>
              <a:t>, ‘</a:t>
            </a:r>
            <a:r>
              <a:rPr lang="ko-KR" altLang="en-US" sz="1500" dirty="0"/>
              <a:t>끝</a:t>
            </a:r>
            <a:r>
              <a:rPr lang="en-US" altLang="ko-KR" sz="1500" dirty="0"/>
              <a:t>’</a:t>
            </a:r>
            <a:r>
              <a:rPr lang="ko-KR" altLang="en-US" sz="1500" dirty="0"/>
              <a:t>은 적게 사용되었다</a:t>
            </a:r>
            <a:r>
              <a:rPr lang="en-US" altLang="ko-KR" sz="1500" dirty="0"/>
              <a:t>. </a:t>
            </a:r>
            <a:r>
              <a:rPr lang="ko-KR" altLang="en-US" sz="1500" dirty="0"/>
              <a:t>이는 </a:t>
            </a:r>
            <a:r>
              <a:rPr lang="ko-KR" altLang="en-US" sz="1500" dirty="0" err="1"/>
              <a:t>트와이스</a:t>
            </a:r>
            <a:r>
              <a:rPr lang="ko-KR" altLang="en-US" sz="1500" dirty="0"/>
              <a:t> 노래의 전체적인 분위기를 잘 보여주는 지표라고 할 수 있다</a:t>
            </a:r>
            <a:r>
              <a:rPr lang="en-US" altLang="ko-KR" sz="1500" dirty="0"/>
              <a:t>. </a:t>
            </a:r>
            <a:r>
              <a:rPr lang="ko-KR" altLang="en-US" sz="1500" dirty="0"/>
              <a:t>관계의 끝을                       </a:t>
            </a:r>
            <a:endParaRPr lang="en-US" altLang="ko-KR" sz="1500" dirty="0"/>
          </a:p>
          <a:p>
            <a:r>
              <a:rPr lang="ko-KR" altLang="en-US" sz="1500" dirty="0"/>
              <a:t>   이야기하는 노래보다 관계의 시작에 대해 이야기하는 노래가 많은 것이다</a:t>
            </a:r>
            <a:r>
              <a:rPr lang="en-US" altLang="ko-KR" sz="1500" dirty="0"/>
              <a:t>.</a:t>
            </a:r>
          </a:p>
          <a:p>
            <a:r>
              <a:rPr lang="en-US" altLang="ko-KR" sz="1500" dirty="0"/>
              <a:t>- ‘</a:t>
            </a:r>
            <a:r>
              <a:rPr lang="ko-KR" altLang="en-US" sz="1500" dirty="0"/>
              <a:t>사랑</a:t>
            </a:r>
            <a:r>
              <a:rPr lang="en-US" altLang="ko-KR" sz="1500" dirty="0"/>
              <a:t>’</a:t>
            </a:r>
            <a:r>
              <a:rPr lang="ko-KR" altLang="en-US" sz="1500" dirty="0"/>
              <a:t>은 적게</a:t>
            </a:r>
            <a:r>
              <a:rPr lang="en-US" altLang="ko-KR" sz="1500" dirty="0"/>
              <a:t>, ‘LIKE’, ‘</a:t>
            </a:r>
            <a:r>
              <a:rPr lang="ko-KR" altLang="en-US" sz="1500" dirty="0"/>
              <a:t>좋아</a:t>
            </a:r>
            <a:r>
              <a:rPr lang="en-US" altLang="ko-KR" sz="1500" dirty="0"/>
              <a:t>’, ‘</a:t>
            </a:r>
            <a:r>
              <a:rPr lang="en-US" altLang="ko-KR" sz="1500" dirty="0" err="1"/>
              <a:t>Likey</a:t>
            </a:r>
            <a:r>
              <a:rPr lang="en-US" altLang="ko-KR" sz="1500" dirty="0"/>
              <a:t>’</a:t>
            </a:r>
            <a:r>
              <a:rPr lang="ko-KR" altLang="en-US" sz="1500" dirty="0"/>
              <a:t>는 적게 많이 사용되었다</a:t>
            </a:r>
            <a:r>
              <a:rPr lang="en-US" altLang="ko-KR" sz="1500" dirty="0"/>
              <a:t>. </a:t>
            </a:r>
            <a:r>
              <a:rPr lang="ko-KR" altLang="en-US" sz="1500" dirty="0"/>
              <a:t>즉</a:t>
            </a:r>
            <a:r>
              <a:rPr lang="en-US" altLang="ko-KR" sz="1500" dirty="0"/>
              <a:t>, </a:t>
            </a:r>
            <a:r>
              <a:rPr lang="ko-KR" altLang="en-US" sz="1500" dirty="0"/>
              <a:t>사랑한다는 표현보다는 좋아한다는 표현이 많이 사용된 것이다</a:t>
            </a:r>
            <a:r>
              <a:rPr lang="en-US" altLang="ko-KR" sz="1500" dirty="0"/>
              <a:t>.        </a:t>
            </a:r>
          </a:p>
          <a:p>
            <a:r>
              <a:rPr lang="en-US" altLang="ko-KR" sz="1500" dirty="0"/>
              <a:t>   </a:t>
            </a:r>
            <a:r>
              <a:rPr lang="ko-KR" altLang="en-US" sz="1500" dirty="0"/>
              <a:t>좋아한다는 것은 사랑하는 것보다 가벼운 표현이라고 할 수 있다</a:t>
            </a:r>
            <a:r>
              <a:rPr lang="en-US" altLang="ko-KR" sz="1500" dirty="0"/>
              <a:t>.</a:t>
            </a:r>
            <a:r>
              <a:rPr lang="ko-KR" altLang="en-US" sz="1500" dirty="0"/>
              <a:t> </a:t>
            </a:r>
            <a:endParaRPr lang="en-US" altLang="ko-KR" sz="1500" dirty="0"/>
          </a:p>
          <a:p>
            <a:r>
              <a:rPr lang="en-US" altLang="ko-KR" sz="1500" dirty="0"/>
              <a:t>- ‘</a:t>
            </a:r>
            <a:r>
              <a:rPr lang="ko-KR" altLang="en-US" sz="1500" dirty="0"/>
              <a:t>모두</a:t>
            </a:r>
            <a:r>
              <a:rPr lang="en-US" altLang="ko-KR" sz="1500" dirty="0"/>
              <a:t>’, ‘</a:t>
            </a:r>
            <a:r>
              <a:rPr lang="ko-KR" altLang="en-US" sz="1500" dirty="0"/>
              <a:t>모든</a:t>
            </a:r>
            <a:r>
              <a:rPr lang="en-US" altLang="ko-KR" sz="1500" dirty="0"/>
              <a:t>‘, ‘</a:t>
            </a:r>
            <a:r>
              <a:rPr lang="ko-KR" altLang="en-US" sz="1500" dirty="0"/>
              <a:t>함께</a:t>
            </a:r>
            <a:r>
              <a:rPr lang="en-US" altLang="ko-KR" sz="1500" dirty="0"/>
              <a:t>‘</a:t>
            </a:r>
            <a:r>
              <a:rPr lang="ko-KR" altLang="en-US" sz="1500" dirty="0"/>
              <a:t>가 적게 사용되었다</a:t>
            </a:r>
            <a:r>
              <a:rPr lang="en-US" altLang="ko-KR" sz="1500" dirty="0"/>
              <a:t>. </a:t>
            </a:r>
            <a:r>
              <a:rPr lang="ko-KR" altLang="en-US" sz="1500" dirty="0"/>
              <a:t>나 개인의 이야기가 가사에 많을 가능성이 크다</a:t>
            </a:r>
            <a:r>
              <a:rPr lang="en-US" altLang="ko-KR" sz="1500" dirty="0"/>
              <a:t>.</a:t>
            </a:r>
          </a:p>
          <a:p>
            <a:r>
              <a:rPr lang="en-US" altLang="ko-KR" sz="1500" dirty="0"/>
              <a:t>- ‘jelly’,</a:t>
            </a:r>
            <a:r>
              <a:rPr lang="ko-KR" altLang="en-US" sz="1500" dirty="0"/>
              <a:t> </a:t>
            </a:r>
            <a:r>
              <a:rPr lang="en-US" altLang="ko-KR" sz="1500" dirty="0"/>
              <a:t>‘</a:t>
            </a:r>
            <a:r>
              <a:rPr lang="ko-KR" altLang="en-US" sz="1500" dirty="0"/>
              <a:t>몰라</a:t>
            </a:r>
            <a:r>
              <a:rPr lang="en-US" altLang="ko-KR" sz="1500" dirty="0"/>
              <a:t>’, ‘</a:t>
            </a:r>
            <a:r>
              <a:rPr lang="ko-KR" altLang="en-US" sz="1500" dirty="0"/>
              <a:t>어떡해</a:t>
            </a:r>
            <a:r>
              <a:rPr lang="en-US" altLang="ko-KR" sz="1500" dirty="0"/>
              <a:t>’, ‘</a:t>
            </a:r>
            <a:r>
              <a:rPr lang="ko-KR" altLang="en-US" sz="1500" dirty="0"/>
              <a:t>척</a:t>
            </a:r>
            <a:r>
              <a:rPr lang="en-US" altLang="ko-KR" sz="1500" dirty="0"/>
              <a:t>’, ‘SWEET’, ‘</a:t>
            </a:r>
            <a:r>
              <a:rPr lang="ko-KR" altLang="en-US" sz="1500" dirty="0"/>
              <a:t>눈치</a:t>
            </a:r>
            <a:r>
              <a:rPr lang="en-US" altLang="ko-KR" sz="1500" dirty="0"/>
              <a:t>’ </a:t>
            </a:r>
            <a:r>
              <a:rPr lang="ko-KR" altLang="en-US" sz="1500" dirty="0"/>
              <a:t>등의 표현이 많이 사용되었다</a:t>
            </a:r>
            <a:r>
              <a:rPr lang="en-US" altLang="ko-KR" sz="1500" dirty="0"/>
              <a:t>. </a:t>
            </a:r>
            <a:r>
              <a:rPr lang="ko-KR" altLang="en-US" sz="1500" dirty="0"/>
              <a:t>이는 연애의 초기</a:t>
            </a:r>
            <a:r>
              <a:rPr lang="en-US" altLang="ko-KR" sz="1500" dirty="0"/>
              <a:t>, </a:t>
            </a:r>
            <a:r>
              <a:rPr lang="ko-KR" altLang="en-US" sz="1500" dirty="0"/>
              <a:t>혹은 썸 단계</a:t>
            </a:r>
            <a:r>
              <a:rPr lang="en-US" altLang="ko-KR" sz="1500" dirty="0"/>
              <a:t>, </a:t>
            </a:r>
            <a:r>
              <a:rPr lang="ko-KR" altLang="en-US" sz="1500" dirty="0"/>
              <a:t>또는 관심있는 사람에                </a:t>
            </a:r>
            <a:endParaRPr lang="en-US" altLang="ko-KR" sz="1500" dirty="0"/>
          </a:p>
          <a:p>
            <a:r>
              <a:rPr lang="en-US" altLang="ko-KR" sz="1500" dirty="0"/>
              <a:t>  </a:t>
            </a:r>
            <a:r>
              <a:rPr lang="ko-KR" altLang="en-US" sz="1500" dirty="0"/>
              <a:t>대한 이야기를 할 때 자주 등장하는 표현이다</a:t>
            </a:r>
            <a:r>
              <a:rPr lang="en-US" altLang="ko-KR" sz="1500" dirty="0"/>
              <a:t>. </a:t>
            </a:r>
          </a:p>
          <a:p>
            <a:r>
              <a:rPr lang="en-US" altLang="ko-KR" sz="1500" dirty="0"/>
              <a:t>- ‘Star’, ‘</a:t>
            </a:r>
            <a:r>
              <a:rPr lang="ko-KR" altLang="en-US" sz="1500" dirty="0"/>
              <a:t>별</a:t>
            </a:r>
            <a:r>
              <a:rPr lang="en-US" altLang="ko-KR" sz="1500" dirty="0"/>
              <a:t>’</a:t>
            </a:r>
            <a:r>
              <a:rPr lang="ko-KR" altLang="en-US" sz="1500" dirty="0"/>
              <a:t>이 많이 사용되었다</a:t>
            </a:r>
            <a:r>
              <a:rPr lang="en-US" altLang="ko-KR" sz="1500" dirty="0"/>
              <a:t>. </a:t>
            </a:r>
            <a:r>
              <a:rPr lang="ko-KR" altLang="en-US" sz="1500" dirty="0"/>
              <a:t>즉</a:t>
            </a:r>
            <a:r>
              <a:rPr lang="en-US" altLang="ko-KR" sz="1500" dirty="0"/>
              <a:t>, </a:t>
            </a:r>
            <a:r>
              <a:rPr lang="ko-KR" altLang="en-US" sz="1500" dirty="0"/>
              <a:t>너가 별과 같다고 이야기하는 내용일 것이다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  <a:p>
            <a:r>
              <a:rPr lang="en-US" altLang="ko-KR" sz="1500" dirty="0">
                <a:sym typeface="Wingdings" panose="05000000000000000000" pitchFamily="2" charset="2"/>
              </a:rPr>
              <a:t> </a:t>
            </a:r>
            <a:r>
              <a:rPr lang="ko-KR" altLang="en-US" sz="1500" dirty="0">
                <a:sym typeface="Wingdings" panose="05000000000000000000" pitchFamily="2" charset="2"/>
              </a:rPr>
              <a:t>자신이 좋아하는 사람이나 이제 막 연애나 </a:t>
            </a:r>
            <a:r>
              <a:rPr lang="ko-KR" altLang="en-US" sz="1500" dirty="0" err="1">
                <a:sym typeface="Wingdings" panose="05000000000000000000" pitchFamily="2" charset="2"/>
              </a:rPr>
              <a:t>썸이</a:t>
            </a:r>
            <a:r>
              <a:rPr lang="ko-KR" altLang="en-US" sz="1500" dirty="0">
                <a:sym typeface="Wingdings" panose="05000000000000000000" pitchFamily="2" charset="2"/>
              </a:rPr>
              <a:t> 시작된 사람을 바라보면서</a:t>
            </a:r>
            <a:r>
              <a:rPr lang="en-US" altLang="ko-KR" sz="1500" dirty="0">
                <a:sym typeface="Wingdings" panose="05000000000000000000" pitchFamily="2" charset="2"/>
              </a:rPr>
              <a:t>, </a:t>
            </a:r>
            <a:r>
              <a:rPr lang="ko-KR" altLang="en-US" sz="1500" dirty="0">
                <a:sym typeface="Wingdings" panose="05000000000000000000" pitchFamily="2" charset="2"/>
              </a:rPr>
              <a:t>모르는 척 </a:t>
            </a: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어떡해</a:t>
            </a:r>
            <a:r>
              <a:rPr lang="en-US" altLang="ko-KR" sz="1500" dirty="0">
                <a:sym typeface="Wingdings" panose="05000000000000000000" pitchFamily="2" charset="2"/>
              </a:rPr>
              <a:t>’ </a:t>
            </a:r>
            <a:r>
              <a:rPr lang="ko-KR" altLang="en-US" sz="1500" dirty="0">
                <a:sym typeface="Wingdings" panose="05000000000000000000" pitchFamily="2" charset="2"/>
              </a:rPr>
              <a:t>라고 하며 부끄러워 하면서도</a:t>
            </a:r>
            <a:r>
              <a:rPr lang="en-US" altLang="ko-KR" sz="1500" dirty="0">
                <a:sym typeface="Wingdings" panose="05000000000000000000" pitchFamily="2" charset="2"/>
              </a:rPr>
              <a:t>, </a:t>
            </a:r>
            <a:r>
              <a:rPr lang="ko-KR" altLang="en-US" sz="1500" dirty="0">
                <a:sym typeface="Wingdings" panose="05000000000000000000" pitchFamily="2" charset="2"/>
              </a:rPr>
              <a:t>상대방에게도 자신을 좋아해 달라고 이야기하는 달달하고 귀여운 분위기의 노래가 많을 것이다</a:t>
            </a:r>
            <a:r>
              <a:rPr lang="en-US" altLang="ko-KR" sz="1500" dirty="0">
                <a:sym typeface="Wingdings" panose="05000000000000000000" pitchFamily="2" charset="2"/>
              </a:rPr>
              <a:t>.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1464403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레드벨벳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408D53A-1681-41A8-852A-0146F6D80257}"/>
              </a:ext>
            </a:extLst>
          </p:cNvPr>
          <p:cNvGrpSpPr/>
          <p:nvPr/>
        </p:nvGrpSpPr>
        <p:grpSpPr>
          <a:xfrm>
            <a:off x="277906" y="876300"/>
            <a:ext cx="2241176" cy="5766547"/>
            <a:chOff x="277906" y="876300"/>
            <a:chExt cx="1323975" cy="431482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AFCCAF0-E3CA-4B93-84E5-D58D0A3443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172" t="26250" r="60234" b="10833"/>
            <a:stretch/>
          </p:blipFill>
          <p:spPr>
            <a:xfrm>
              <a:off x="1163731" y="876300"/>
              <a:ext cx="438150" cy="4314826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E819435-614A-4936-8B65-E1FE6D0A94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250" r="92734" b="10833"/>
            <a:stretch/>
          </p:blipFill>
          <p:spPr>
            <a:xfrm>
              <a:off x="277906" y="876300"/>
              <a:ext cx="885825" cy="4314826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21C8DBF-05A1-4E76-9721-AE07878EA717}"/>
              </a:ext>
            </a:extLst>
          </p:cNvPr>
          <p:cNvGrpSpPr/>
          <p:nvPr/>
        </p:nvGrpSpPr>
        <p:grpSpPr>
          <a:xfrm>
            <a:off x="2764420" y="876300"/>
            <a:ext cx="1870333" cy="5766547"/>
            <a:chOff x="2764420" y="876300"/>
            <a:chExt cx="1369503" cy="417755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4A5EEC2-B692-4A0B-AE9F-21CF405A9E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8235" r="90642" b="10850"/>
            <a:stretch/>
          </p:blipFill>
          <p:spPr>
            <a:xfrm>
              <a:off x="2764420" y="876300"/>
              <a:ext cx="1140903" cy="417755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E73ADA7-E336-4B45-98A6-7DB0BDBE06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6323" t="28235" r="59927" b="10850"/>
            <a:stretch/>
          </p:blipFill>
          <p:spPr>
            <a:xfrm>
              <a:off x="3676722" y="876300"/>
              <a:ext cx="457201" cy="4177553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B3C678D-B774-4EB0-BEE3-CF970C361127}"/>
              </a:ext>
            </a:extLst>
          </p:cNvPr>
          <p:cNvGrpSpPr/>
          <p:nvPr/>
        </p:nvGrpSpPr>
        <p:grpSpPr>
          <a:xfrm>
            <a:off x="4976817" y="876300"/>
            <a:ext cx="1800501" cy="5766546"/>
            <a:chOff x="4976817" y="876300"/>
            <a:chExt cx="1337625" cy="418651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954CF12-B3F3-4ED9-AD39-AD255D5D58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8236" r="90294" b="10718"/>
            <a:stretch/>
          </p:blipFill>
          <p:spPr>
            <a:xfrm>
              <a:off x="4976817" y="876300"/>
              <a:ext cx="1183340" cy="4186518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86316AF-7317-4D1E-8D7A-FD59E5FB7A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417" t="28236" r="60000" b="10718"/>
            <a:stretch/>
          </p:blipFill>
          <p:spPr>
            <a:xfrm>
              <a:off x="5877558" y="876300"/>
              <a:ext cx="436884" cy="418651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20795B4-3A44-4EC4-963F-4D14C235F5CE}"/>
              </a:ext>
            </a:extLst>
          </p:cNvPr>
          <p:cNvSpPr txBox="1"/>
          <p:nvPr/>
        </p:nvSpPr>
        <p:spPr>
          <a:xfrm>
            <a:off x="7516397" y="762000"/>
            <a:ext cx="3442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94</a:t>
            </a:r>
            <a:r>
              <a:rPr lang="ko-KR" altLang="en-US" dirty="0"/>
              <a:t>개 중 </a:t>
            </a:r>
            <a:r>
              <a:rPr lang="en-US" altLang="ko-KR" dirty="0"/>
              <a:t>26</a:t>
            </a:r>
            <a:r>
              <a:rPr lang="ko-KR" altLang="en-US" dirty="0"/>
              <a:t>개 영어</a:t>
            </a:r>
            <a:endParaRPr lang="en-US" altLang="ko-KR" dirty="0"/>
          </a:p>
          <a:p>
            <a:r>
              <a:rPr lang="en-US" altLang="ko-KR" dirty="0"/>
              <a:t>1.194%~0.123%</a:t>
            </a:r>
          </a:p>
          <a:p>
            <a:r>
              <a:rPr lang="ko-KR" altLang="en-US" dirty="0"/>
              <a:t>다양한 단어가 사용됨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7B502D-4591-4D1F-A66A-4F066B8363CB}"/>
              </a:ext>
            </a:extLst>
          </p:cNvPr>
          <p:cNvSpPr txBox="1"/>
          <p:nvPr/>
        </p:nvSpPr>
        <p:spPr>
          <a:xfrm>
            <a:off x="7216078" y="2211869"/>
            <a:ext cx="43932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네</a:t>
            </a:r>
            <a:r>
              <a:rPr lang="en-US" altLang="ko-KR" dirty="0">
                <a:sym typeface="Wingdings" panose="05000000000000000000" pitchFamily="2" charset="2"/>
              </a:rPr>
              <a:t>, I, OH, </a:t>
            </a:r>
            <a:r>
              <a:rPr lang="ko-KR" altLang="en-US" dirty="0">
                <a:sym typeface="Wingdings" panose="05000000000000000000" pitchFamily="2" charset="2"/>
              </a:rPr>
              <a:t>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봐</a:t>
            </a:r>
            <a:r>
              <a:rPr lang="en-US" altLang="ko-KR" dirty="0">
                <a:sym typeface="Wingdings" panose="05000000000000000000" pitchFamily="2" charset="2"/>
              </a:rPr>
              <a:t>, YOU, </a:t>
            </a:r>
            <a:r>
              <a:rPr lang="ko-KR" altLang="en-US" dirty="0">
                <a:sym typeface="Wingdings" panose="05000000000000000000" pitchFamily="2" charset="2"/>
              </a:rPr>
              <a:t>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우리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해</a:t>
            </a:r>
            <a:r>
              <a:rPr lang="en-US" altLang="ko-KR" dirty="0">
                <a:sym typeface="Wingdings" panose="05000000000000000000" pitchFamily="2" charset="2"/>
              </a:rPr>
              <a:t>, ME, </a:t>
            </a:r>
            <a:r>
              <a:rPr lang="ko-KR" altLang="en-US" dirty="0">
                <a:sym typeface="Wingdings" panose="05000000000000000000" pitchFamily="2" charset="2"/>
              </a:rPr>
              <a:t>속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사랑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순간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안</a:t>
            </a:r>
            <a:r>
              <a:rPr lang="en-US" altLang="ko-KR" dirty="0">
                <a:sym typeface="Wingdings" panose="05000000000000000000" pitchFamily="2" charset="2"/>
              </a:rPr>
              <a:t>, Ah, </a:t>
            </a:r>
            <a:r>
              <a:rPr lang="ko-KR" altLang="en-US" dirty="0">
                <a:sym typeface="Wingdings" panose="05000000000000000000" pitchFamily="2" charset="2"/>
              </a:rPr>
              <a:t>내게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세상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때</a:t>
            </a:r>
            <a:r>
              <a:rPr lang="en-US" altLang="ko-KR" dirty="0">
                <a:sym typeface="Wingdings" panose="05000000000000000000" pitchFamily="2" charset="2"/>
              </a:rPr>
              <a:t>, IT, </a:t>
            </a:r>
            <a:r>
              <a:rPr lang="ko-KR" altLang="en-US" dirty="0">
                <a:sym typeface="Wingdings" panose="05000000000000000000" pitchFamily="2" charset="2"/>
              </a:rPr>
              <a:t>왜</a:t>
            </a:r>
            <a:r>
              <a:rPr lang="en-US" altLang="ko-KR" dirty="0">
                <a:sym typeface="Wingdings" panose="05000000000000000000" pitchFamily="2" charset="2"/>
              </a:rPr>
              <a:t>, YEAH, </a:t>
            </a:r>
            <a:r>
              <a:rPr lang="ko-KR" altLang="en-US" dirty="0">
                <a:sym typeface="Wingdings" panose="05000000000000000000" pitchFamily="2" charset="2"/>
              </a:rPr>
              <a:t>있어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눈빛</a:t>
            </a:r>
            <a:r>
              <a:rPr lang="en-US" altLang="ko-KR" dirty="0">
                <a:sym typeface="Wingdings" panose="05000000000000000000" pitchFamily="2" charset="2"/>
              </a:rPr>
              <a:t>, LOVE, </a:t>
            </a:r>
            <a:r>
              <a:rPr lang="ko-KR" altLang="en-US" dirty="0">
                <a:sym typeface="Wingdings" panose="05000000000000000000" pitchFamily="2" charset="2"/>
              </a:rPr>
              <a:t>같은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우린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빛</a:t>
            </a:r>
            <a:r>
              <a:rPr lang="en-US" altLang="ko-KR" dirty="0">
                <a:sym typeface="Wingdings" panose="05000000000000000000" pitchFamily="2" charset="2"/>
              </a:rPr>
              <a:t>, Boy, </a:t>
            </a:r>
            <a:r>
              <a:rPr lang="ko-KR" altLang="en-US" dirty="0">
                <a:sym typeface="Wingdings" panose="05000000000000000000" pitchFamily="2" charset="2"/>
              </a:rPr>
              <a:t>오늘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BODY, COOL, </a:t>
            </a:r>
            <a:r>
              <a:rPr lang="en-US" altLang="ko-KR" dirty="0">
                <a:sym typeface="Wingdings" panose="05000000000000000000" pitchFamily="2" charset="2"/>
              </a:rPr>
              <a:t>OOH, </a:t>
            </a:r>
            <a:r>
              <a:rPr lang="ko-KR" altLang="en-US" dirty="0">
                <a:sym typeface="Wingdings" panose="05000000000000000000" pitchFamily="2" charset="2"/>
              </a:rPr>
              <a:t>지금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자꾸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같아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마음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느낌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그대</a:t>
            </a:r>
            <a:r>
              <a:rPr lang="en-US" altLang="ko-KR" dirty="0">
                <a:sym typeface="Wingdings" panose="05000000000000000000" pitchFamily="2" charset="2"/>
              </a:rPr>
              <a:t>, MY,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Talk</a:t>
            </a:r>
            <a:r>
              <a:rPr lang="en-US" altLang="ko-KR" dirty="0">
                <a:sym typeface="Wingdings" panose="05000000000000000000" pitchFamily="2" charset="2"/>
              </a:rPr>
              <a:t>, BABY, NO, </a:t>
            </a:r>
            <a:r>
              <a:rPr lang="ko-KR" altLang="en-US" dirty="0">
                <a:sym typeface="Wingdings" panose="05000000000000000000" pitchFamily="2" charset="2"/>
              </a:rPr>
              <a:t>못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Give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r>
              <a:rPr lang="ko-KR" altLang="en-US" dirty="0">
                <a:sym typeface="Wingdings" panose="05000000000000000000" pitchFamily="2" charset="2"/>
              </a:rPr>
              <a:t> 친구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매일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너무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싶어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둘</a:t>
            </a:r>
            <a:r>
              <a:rPr lang="en-US" altLang="ko-KR" dirty="0">
                <a:sym typeface="Wingdings" panose="05000000000000000000" pitchFamily="2" charset="2"/>
              </a:rPr>
              <a:t>, Really,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Shake,</a:t>
            </a:r>
            <a:r>
              <a:rPr lang="ko-KR" altLang="en-US" dirty="0">
                <a:sym typeface="Wingdings" panose="05000000000000000000" pitchFamily="2" charset="2"/>
              </a:rPr>
              <a:t> 하나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저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BODY,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COOL,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Talk, Give, Shake </a:t>
            </a:r>
            <a:r>
              <a:rPr lang="ko-KR" altLang="en-US" dirty="0">
                <a:sym typeface="Wingdings" panose="05000000000000000000" pitchFamily="2" charset="2"/>
              </a:rPr>
              <a:t>등 다른 곡에 잘 안 나타나는 영어 단어가 많이 등장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397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88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레드벨벳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C3F92A-49DB-4F9C-BC56-8BD13A828DAB}"/>
              </a:ext>
            </a:extLst>
          </p:cNvPr>
          <p:cNvSpPr txBox="1"/>
          <p:nvPr/>
        </p:nvSpPr>
        <p:spPr>
          <a:xfrm>
            <a:off x="371526" y="104524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LA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(0.516%)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(0.134%)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6E642-2D67-4060-8814-3763B2D460A5}"/>
              </a:ext>
            </a:extLst>
          </p:cNvPr>
          <p:cNvSpPr txBox="1"/>
          <p:nvPr/>
        </p:nvSpPr>
        <p:spPr>
          <a:xfrm>
            <a:off x="371524" y="77629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</a:t>
            </a:r>
            <a:r>
              <a:rPr lang="ko-KR" altLang="en-US" sz="1500" dirty="0"/>
              <a:t>너</a:t>
            </a:r>
            <a:r>
              <a:rPr lang="en-US" altLang="ko-KR" sz="1500" dirty="0"/>
              <a:t>(1.194%), </a:t>
            </a:r>
            <a:r>
              <a:rPr lang="ko-KR" altLang="en-US" sz="1500" dirty="0"/>
              <a:t>내</a:t>
            </a:r>
            <a:r>
              <a:rPr lang="en-US" altLang="ko-KR" sz="1500" dirty="0"/>
              <a:t>(1.036%), </a:t>
            </a:r>
            <a:r>
              <a:rPr lang="ko-KR" altLang="en-US" sz="1500" dirty="0"/>
              <a:t>나</a:t>
            </a:r>
            <a:r>
              <a:rPr lang="en-US" altLang="ko-KR" sz="1500" dirty="0"/>
              <a:t>(0.681%), </a:t>
            </a:r>
            <a:r>
              <a:rPr lang="ko-KR" altLang="en-US" sz="1500" dirty="0"/>
              <a:t>난</a:t>
            </a:r>
            <a:r>
              <a:rPr lang="en-US" altLang="ko-KR" sz="1500" dirty="0"/>
              <a:t>(0.667%), </a:t>
            </a:r>
            <a:r>
              <a:rPr lang="ko-KR" altLang="en-US" sz="1500" dirty="0"/>
              <a:t>네</a:t>
            </a:r>
            <a:r>
              <a:rPr lang="en-US" altLang="ko-KR" sz="1500" dirty="0"/>
              <a:t>(0.580%), I(0.569%)</a:t>
            </a:r>
            <a:r>
              <a:rPr lang="ko-KR" altLang="en-US" sz="1500" dirty="0"/>
              <a:t>은 모두 평균수준으로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31FA24-3B1D-4890-B7D5-D0DEDABA426E}"/>
              </a:ext>
            </a:extLst>
          </p:cNvPr>
          <p:cNvSpPr txBox="1"/>
          <p:nvPr/>
        </p:nvSpPr>
        <p:spPr>
          <a:xfrm>
            <a:off x="371524" y="129127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또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(0.460%)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(0.228%)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577C59-2A7E-44E5-A582-D9D6F693D806}"/>
              </a:ext>
            </a:extLst>
          </p:cNvPr>
          <p:cNvSpPr txBox="1"/>
          <p:nvPr/>
        </p:nvSpPr>
        <p:spPr>
          <a:xfrm>
            <a:off x="371523" y="150535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눈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(0.393%)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(0.235%)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2F363C-C196-4ADE-B4C9-25BA14765C7E}"/>
              </a:ext>
            </a:extLst>
          </p:cNvPr>
          <p:cNvSpPr txBox="1"/>
          <p:nvPr/>
        </p:nvSpPr>
        <p:spPr>
          <a:xfrm>
            <a:off x="371523" y="172449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우리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(0.323%)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(0.243%)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342053-15A3-49E6-A8EA-17D4C7C05F20}"/>
              </a:ext>
            </a:extLst>
          </p:cNvPr>
          <p:cNvSpPr txBox="1"/>
          <p:nvPr/>
        </p:nvSpPr>
        <p:spPr>
          <a:xfrm>
            <a:off x="371523" y="194362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밤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(0.249%)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(0.157%)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AF9E5-A982-4E48-9D70-69DBB9BA30F8}"/>
              </a:ext>
            </a:extLst>
          </p:cNvPr>
          <p:cNvSpPr txBox="1"/>
          <p:nvPr/>
        </p:nvSpPr>
        <p:spPr>
          <a:xfrm>
            <a:off x="371522" y="215771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두</a:t>
            </a:r>
            <a:r>
              <a:rPr lang="en-US" altLang="ko-KR" sz="1500" dirty="0"/>
              <a:t>’(2</a:t>
            </a:r>
            <a:r>
              <a:rPr lang="ko-KR" altLang="en-US" sz="1500" dirty="0"/>
              <a:t>의 의미</a:t>
            </a:r>
            <a:r>
              <a:rPr lang="en-US" altLang="ko-KR" sz="1500" dirty="0"/>
              <a:t>)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(0.246%)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(0.115%)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63D83F-1D02-4E23-8240-55024869CA06}"/>
              </a:ext>
            </a:extLst>
          </p:cNvPr>
          <p:cNvSpPr txBox="1"/>
          <p:nvPr/>
        </p:nvSpPr>
        <p:spPr>
          <a:xfrm>
            <a:off x="371521" y="238295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순간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(0.228%)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(0.126%)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0A8B6C-D36A-415A-B049-C5EF461EF8F5}"/>
              </a:ext>
            </a:extLst>
          </p:cNvPr>
          <p:cNvSpPr txBox="1"/>
          <p:nvPr/>
        </p:nvSpPr>
        <p:spPr>
          <a:xfrm>
            <a:off x="371520" y="260209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널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(0.228%)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(0.428%)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E0527A-A1F0-406C-B015-D75F5E390599}"/>
              </a:ext>
            </a:extLst>
          </p:cNvPr>
          <p:cNvSpPr txBox="1"/>
          <p:nvPr/>
        </p:nvSpPr>
        <p:spPr>
          <a:xfrm>
            <a:off x="371520" y="282023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Ah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(0.223%)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(0.119%)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A72288-52E9-4E58-A47C-ABA569450544}"/>
              </a:ext>
            </a:extLst>
          </p:cNvPr>
          <p:cNvSpPr txBox="1"/>
          <p:nvPr/>
        </p:nvSpPr>
        <p:spPr>
          <a:xfrm>
            <a:off x="371520" y="304518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눈빛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(0.193%)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(0.063%)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77B82F-E369-4A94-9112-0B91B8EBD972}"/>
              </a:ext>
            </a:extLst>
          </p:cNvPr>
          <p:cNvSpPr txBox="1"/>
          <p:nvPr/>
        </p:nvSpPr>
        <p:spPr>
          <a:xfrm>
            <a:off x="371519" y="327828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같은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(0.190%)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(0.129%)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D63C2B-A5A8-4E03-A987-722D9F644B62}"/>
              </a:ext>
            </a:extLst>
          </p:cNvPr>
          <p:cNvSpPr txBox="1"/>
          <p:nvPr/>
        </p:nvSpPr>
        <p:spPr>
          <a:xfrm>
            <a:off x="371518" y="350778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우린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(0.186%)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(0.098%)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114CDF-38EE-40F1-B5F1-1092558C8FF7}"/>
              </a:ext>
            </a:extLst>
          </p:cNvPr>
          <p:cNvSpPr txBox="1"/>
          <p:nvPr/>
        </p:nvSpPr>
        <p:spPr>
          <a:xfrm>
            <a:off x="371518" y="373273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빛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(0.186%)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(0.078%)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CAD36A-7539-4D6B-9B73-334A673BE442}"/>
              </a:ext>
            </a:extLst>
          </p:cNvPr>
          <p:cNvSpPr txBox="1"/>
          <p:nvPr/>
        </p:nvSpPr>
        <p:spPr>
          <a:xfrm>
            <a:off x="371518" y="395618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Boy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(0.186%)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(0.101%)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2EB316-96DF-4086-80D8-FDBDA1926F68}"/>
              </a:ext>
            </a:extLst>
          </p:cNvPr>
          <p:cNvSpPr txBox="1"/>
          <p:nvPr/>
        </p:nvSpPr>
        <p:spPr>
          <a:xfrm>
            <a:off x="371518" y="419466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COOL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(0.176%)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(0.019%)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50CA23-5682-47B7-9A06-345F68F121FA}"/>
              </a:ext>
            </a:extLst>
          </p:cNvPr>
          <p:cNvSpPr txBox="1"/>
          <p:nvPr/>
        </p:nvSpPr>
        <p:spPr>
          <a:xfrm>
            <a:off x="371518" y="441260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BODY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(0.176%)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DC2D89-4BFC-432E-8255-923F60A5D86D}"/>
              </a:ext>
            </a:extLst>
          </p:cNvPr>
          <p:cNvSpPr txBox="1"/>
          <p:nvPr/>
        </p:nvSpPr>
        <p:spPr>
          <a:xfrm>
            <a:off x="371517" y="464567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OOH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(0.174%)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(0.068%)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70644F-5DD4-40B0-B247-17359F34BC80}"/>
              </a:ext>
            </a:extLst>
          </p:cNvPr>
          <p:cNvSpPr txBox="1"/>
          <p:nvPr/>
        </p:nvSpPr>
        <p:spPr>
          <a:xfrm>
            <a:off x="371517" y="485446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자꾸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(0.165%)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(0.073%)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FE962-AC02-4B9F-B39B-BAB68E5AF7E5}"/>
              </a:ext>
            </a:extLst>
          </p:cNvPr>
          <p:cNvSpPr txBox="1"/>
          <p:nvPr/>
        </p:nvSpPr>
        <p:spPr>
          <a:xfrm>
            <a:off x="371516" y="509407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같아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(0.165%)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(0.086%)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B7CD7D-CABD-4D1F-9BA2-5CA142564C20}"/>
              </a:ext>
            </a:extLst>
          </p:cNvPr>
          <p:cNvSpPr txBox="1"/>
          <p:nvPr/>
        </p:nvSpPr>
        <p:spPr>
          <a:xfrm>
            <a:off x="371515" y="533836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볼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(0.155%)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(0.075%)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DBB99B-D479-4E98-92EF-8BD9916A5C54}"/>
              </a:ext>
            </a:extLst>
          </p:cNvPr>
          <p:cNvSpPr txBox="1"/>
          <p:nvPr/>
        </p:nvSpPr>
        <p:spPr>
          <a:xfrm>
            <a:off x="371515" y="555482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느낌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(0.155%)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1E0C34-9804-4B3D-92D1-A0A292F19D5A}"/>
              </a:ext>
            </a:extLst>
          </p:cNvPr>
          <p:cNvSpPr txBox="1"/>
          <p:nvPr/>
        </p:nvSpPr>
        <p:spPr>
          <a:xfrm>
            <a:off x="371515" y="576905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Talk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(0.146%)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(0.043%)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B92971-8EAA-49EB-A1DF-6F269CDEEC3E}"/>
              </a:ext>
            </a:extLst>
          </p:cNvPr>
          <p:cNvSpPr txBox="1"/>
          <p:nvPr/>
        </p:nvSpPr>
        <p:spPr>
          <a:xfrm>
            <a:off x="371515" y="597531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NO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(0.137%)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(0.084%)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CCE7AB-120B-47AD-940A-9089FDDD7A9B}"/>
              </a:ext>
            </a:extLst>
          </p:cNvPr>
          <p:cNvSpPr txBox="1"/>
          <p:nvPr/>
        </p:nvSpPr>
        <p:spPr>
          <a:xfrm>
            <a:off x="371514" y="618253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Give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(0.137%)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7004E7-7D42-40DF-8B38-CD5E06AB8BD2}"/>
              </a:ext>
            </a:extLst>
          </p:cNvPr>
          <p:cNvSpPr txBox="1"/>
          <p:nvPr/>
        </p:nvSpPr>
        <p:spPr>
          <a:xfrm>
            <a:off x="371513" y="640725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친구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(0.133%)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(0.053%)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435701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88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레드벨벳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49C4F0-3795-4AE5-A436-43CC223B4B9E}"/>
              </a:ext>
            </a:extLst>
          </p:cNvPr>
          <p:cNvSpPr txBox="1"/>
          <p:nvPr/>
        </p:nvSpPr>
        <p:spPr>
          <a:xfrm>
            <a:off x="371526" y="104524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매일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(0.133%)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(0.102%)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426E8A-B401-4629-B594-69967D0EEFCE}"/>
              </a:ext>
            </a:extLst>
          </p:cNvPr>
          <p:cNvSpPr txBox="1"/>
          <p:nvPr/>
        </p:nvSpPr>
        <p:spPr>
          <a:xfrm>
            <a:off x="371526" y="127832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둘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(0.126%)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(0.088%)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DBA341-F648-4E95-A2F1-2CECE1072CFE}"/>
              </a:ext>
            </a:extLst>
          </p:cNvPr>
          <p:cNvSpPr txBox="1"/>
          <p:nvPr/>
        </p:nvSpPr>
        <p:spPr>
          <a:xfrm>
            <a:off x="371526" y="150599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Really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(0.126%)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(0.064%)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3CD030-94BB-4510-92DC-BDB8FF8646F8}"/>
              </a:ext>
            </a:extLst>
          </p:cNvPr>
          <p:cNvSpPr txBox="1"/>
          <p:nvPr/>
        </p:nvSpPr>
        <p:spPr>
          <a:xfrm>
            <a:off x="371526" y="174255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Shake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(0.125%)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(0.017%)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998F48-AA54-4074-B34A-D5C6243A7A54}"/>
              </a:ext>
            </a:extLst>
          </p:cNvPr>
          <p:cNvSpPr txBox="1"/>
          <p:nvPr/>
        </p:nvSpPr>
        <p:spPr>
          <a:xfrm>
            <a:off x="371525" y="196675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듯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(0.123%)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(0.068%)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AFB5E0-C640-4B7E-ADBC-7B88DC04E725}"/>
              </a:ext>
            </a:extLst>
          </p:cNvPr>
          <p:cNvSpPr txBox="1"/>
          <p:nvPr/>
        </p:nvSpPr>
        <p:spPr>
          <a:xfrm>
            <a:off x="371525" y="219094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Your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(0.123%)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(0.079%)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C8AA3E-1DB3-4F96-9E9A-67D18D4B0CC9}"/>
              </a:ext>
            </a:extLst>
          </p:cNvPr>
          <p:cNvSpPr txBox="1"/>
          <p:nvPr/>
        </p:nvSpPr>
        <p:spPr>
          <a:xfrm>
            <a:off x="371524" y="241038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다른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(0.119%)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(0.076%)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7F5701-A5D5-4EF0-8CE3-0965713E77EF}"/>
              </a:ext>
            </a:extLst>
          </p:cNvPr>
          <p:cNvSpPr txBox="1"/>
          <p:nvPr/>
        </p:nvSpPr>
        <p:spPr>
          <a:xfrm>
            <a:off x="371524" y="263878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Little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(0.119%)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(0.017%)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7F989F-4BB9-4F02-BE3B-6C8E33F98424}"/>
              </a:ext>
            </a:extLst>
          </p:cNvPr>
          <p:cNvSpPr txBox="1"/>
          <p:nvPr/>
        </p:nvSpPr>
        <p:spPr>
          <a:xfrm>
            <a:off x="380489" y="285401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조금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(0.116%)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(0.074%)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719855-FDA3-4C45-85CC-B82EF024DC18}"/>
              </a:ext>
            </a:extLst>
          </p:cNvPr>
          <p:cNvSpPr txBox="1"/>
          <p:nvPr/>
        </p:nvSpPr>
        <p:spPr>
          <a:xfrm>
            <a:off x="380488" y="307673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여름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(0.116%)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(0.015%)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003E8C-CA46-473D-81B9-DE7198DD333F}"/>
              </a:ext>
            </a:extLst>
          </p:cNvPr>
          <p:cNvSpPr txBox="1"/>
          <p:nvPr/>
        </p:nvSpPr>
        <p:spPr>
          <a:xfrm>
            <a:off x="380488" y="332978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Rookie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(0.116%)</a:t>
            </a:r>
            <a:r>
              <a:rPr lang="ko-KR" altLang="en-US" sz="1500" dirty="0"/>
              <a:t>은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혼자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AAB246-EFD7-4F55-A410-BE4CB5553E01}"/>
              </a:ext>
            </a:extLst>
          </p:cNvPr>
          <p:cNvSpPr txBox="1"/>
          <p:nvPr/>
        </p:nvSpPr>
        <p:spPr>
          <a:xfrm>
            <a:off x="380488" y="355725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WAIT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(0.112%)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(0.018%)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C3CC40-6F0A-4183-A143-2809034A3BC4}"/>
              </a:ext>
            </a:extLst>
          </p:cNvPr>
          <p:cNvSpPr txBox="1"/>
          <p:nvPr/>
        </p:nvSpPr>
        <p:spPr>
          <a:xfrm>
            <a:off x="389453" y="377777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아냐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F4DBA4-AF37-4976-AB55-DDE5C84D433F}"/>
              </a:ext>
            </a:extLst>
          </p:cNvPr>
          <p:cNvSpPr txBox="1"/>
          <p:nvPr/>
        </p:nvSpPr>
        <p:spPr>
          <a:xfrm>
            <a:off x="398418" y="399830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맛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(0.021%)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E10401-6996-49F8-B6D1-97BD9165C420}"/>
              </a:ext>
            </a:extLst>
          </p:cNvPr>
          <p:cNvSpPr txBox="1"/>
          <p:nvPr/>
        </p:nvSpPr>
        <p:spPr>
          <a:xfrm>
            <a:off x="398418" y="421974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나도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(0.070%)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6ED145-3DFB-4538-8880-0C7B26F35203}"/>
              </a:ext>
            </a:extLst>
          </p:cNvPr>
          <p:cNvSpPr txBox="1"/>
          <p:nvPr/>
        </p:nvSpPr>
        <p:spPr>
          <a:xfrm>
            <a:off x="398418" y="444755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Bad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A80DE6-9C2E-4A92-AC31-2BCC3AF75C34}"/>
              </a:ext>
            </a:extLst>
          </p:cNvPr>
          <p:cNvSpPr txBox="1"/>
          <p:nvPr/>
        </p:nvSpPr>
        <p:spPr>
          <a:xfrm>
            <a:off x="398418" y="466171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 err="1">
                <a:solidFill>
                  <a:srgbClr val="004CF6"/>
                </a:solidFill>
              </a:rPr>
              <a:t>Mr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(0.027%)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A0A98D-50B6-47D8-9BFD-CC812046CB5D}"/>
              </a:ext>
            </a:extLst>
          </p:cNvPr>
          <p:cNvSpPr txBox="1"/>
          <p:nvPr/>
        </p:nvSpPr>
        <p:spPr>
          <a:xfrm>
            <a:off x="398418" y="487434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소리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(0.053%)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C9DDD1-1206-45B0-82B0-624FB93FF6A4}"/>
              </a:ext>
            </a:extLst>
          </p:cNvPr>
          <p:cNvSpPr txBox="1"/>
          <p:nvPr/>
        </p:nvSpPr>
        <p:spPr>
          <a:xfrm>
            <a:off x="398418" y="508850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기분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1A9012-6E63-4E42-9D32-4DC41DF61297}"/>
              </a:ext>
            </a:extLst>
          </p:cNvPr>
          <p:cNvSpPr txBox="1"/>
          <p:nvPr/>
        </p:nvSpPr>
        <p:spPr>
          <a:xfrm>
            <a:off x="389453" y="530114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처음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(0.095%)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F335EB-DA0A-45D9-B7D4-95BA5DA0E019}"/>
              </a:ext>
            </a:extLst>
          </p:cNvPr>
          <p:cNvSpPr txBox="1"/>
          <p:nvPr/>
        </p:nvSpPr>
        <p:spPr>
          <a:xfrm>
            <a:off x="389453" y="552167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파도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(0.021%)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00C207-E851-4C47-9C9E-E90F6DB6D221}"/>
              </a:ext>
            </a:extLst>
          </p:cNvPr>
          <p:cNvSpPr txBox="1"/>
          <p:nvPr/>
        </p:nvSpPr>
        <p:spPr>
          <a:xfrm>
            <a:off x="398418" y="574517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얘기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7E30A4-970D-4C5B-B447-FD16110EC83B}"/>
              </a:ext>
            </a:extLst>
          </p:cNvPr>
          <p:cNvSpPr txBox="1"/>
          <p:nvPr/>
        </p:nvSpPr>
        <p:spPr>
          <a:xfrm>
            <a:off x="407383" y="596866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마치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B29BA9-B29A-4BF4-B8E1-0C45E82399A7}"/>
              </a:ext>
            </a:extLst>
          </p:cNvPr>
          <p:cNvSpPr txBox="1"/>
          <p:nvPr/>
        </p:nvSpPr>
        <p:spPr>
          <a:xfrm>
            <a:off x="407383" y="619216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입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65E819-D993-4F67-B801-E173B50285F2}"/>
              </a:ext>
            </a:extLst>
          </p:cNvPr>
          <p:cNvSpPr txBox="1"/>
          <p:nvPr/>
        </p:nvSpPr>
        <p:spPr>
          <a:xfrm>
            <a:off x="407383" y="640882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점점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(0.047%)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994077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방탄소년단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CD6278-BFB4-4AC5-A8D2-5400E5DD66FE}"/>
              </a:ext>
            </a:extLst>
          </p:cNvPr>
          <p:cNvSpPr txBox="1"/>
          <p:nvPr/>
        </p:nvSpPr>
        <p:spPr>
          <a:xfrm>
            <a:off x="380490" y="699246"/>
            <a:ext cx="1116605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너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(0.968%)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(1.276%)</a:t>
            </a:r>
            <a:r>
              <a:rPr lang="ko-KR" altLang="en-US" sz="1500" dirty="0"/>
              <a:t>보다 낮고 뒤에서 두 번째이고</a:t>
            </a:r>
            <a:r>
              <a:rPr lang="en-US" altLang="ko-KR" sz="1500" dirty="0"/>
              <a:t>, ‘</a:t>
            </a:r>
            <a:r>
              <a:rPr lang="ko-KR" altLang="en-US" sz="1500" dirty="0">
                <a:solidFill>
                  <a:srgbClr val="FF0000"/>
                </a:solidFill>
              </a:rPr>
              <a:t>네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(0.161%)</a:t>
            </a:r>
            <a:r>
              <a:rPr lang="ko-KR" altLang="en-US" sz="1500" dirty="0"/>
              <a:t>도 총합계</a:t>
            </a:r>
            <a:r>
              <a:rPr lang="en-US" altLang="ko-KR" sz="1500" dirty="0"/>
              <a:t>(0.436%)</a:t>
            </a:r>
            <a:r>
              <a:rPr lang="ko-KR" altLang="en-US" sz="1500" dirty="0"/>
              <a:t>보다 낮고 뒤에서 두 번째이지만</a:t>
            </a:r>
            <a:r>
              <a:rPr lang="en-US" altLang="ko-KR" sz="1500" dirty="0"/>
              <a:t>, ‘</a:t>
            </a:r>
            <a:r>
              <a:rPr lang="ko-KR" altLang="en-US" sz="1500" dirty="0">
                <a:solidFill>
                  <a:srgbClr val="004CF6"/>
                </a:solidFill>
              </a:rPr>
              <a:t>니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(0.492%)</a:t>
            </a:r>
            <a:r>
              <a:rPr lang="ko-KR" altLang="en-US" sz="1500" dirty="0"/>
              <a:t>는 평균</a:t>
            </a:r>
            <a:r>
              <a:rPr lang="en-US" altLang="ko-KR" sz="1500" dirty="0"/>
              <a:t>(0.217%)</a:t>
            </a:r>
            <a:r>
              <a:rPr lang="ko-KR" altLang="en-US" sz="1500" dirty="0"/>
              <a:t>보다 높고 두 번째로 많이 사용되었다</a:t>
            </a:r>
            <a:r>
              <a:rPr lang="en-US" altLang="ko-KR" sz="1500" dirty="0"/>
              <a:t>. </a:t>
            </a:r>
            <a:r>
              <a:rPr lang="ko-KR" altLang="en-US" sz="1500" dirty="0"/>
              <a:t>즉 </a:t>
            </a:r>
            <a:r>
              <a:rPr lang="en-US" altLang="ko-KR" sz="1500" dirty="0"/>
              <a:t>‘</a:t>
            </a:r>
            <a:r>
              <a:rPr lang="ko-KR" altLang="en-US" sz="1500" dirty="0"/>
              <a:t>너</a:t>
            </a:r>
            <a:r>
              <a:rPr lang="en-US" altLang="ko-KR" sz="1500" dirty="0"/>
              <a:t>’</a:t>
            </a:r>
            <a:r>
              <a:rPr lang="ko-KR" altLang="en-US" sz="1500" dirty="0"/>
              <a:t>와 </a:t>
            </a:r>
            <a:r>
              <a:rPr lang="en-US" altLang="ko-KR" sz="1500" dirty="0"/>
              <a:t>‘</a:t>
            </a:r>
            <a:r>
              <a:rPr lang="ko-KR" altLang="en-US" sz="1500" dirty="0"/>
              <a:t>네</a:t>
            </a:r>
            <a:r>
              <a:rPr lang="en-US" altLang="ko-KR" sz="1500" dirty="0"/>
              <a:t>’ </a:t>
            </a:r>
            <a:r>
              <a:rPr lang="ko-KR" altLang="en-US" sz="1500" dirty="0"/>
              <a:t>대신에 구어체적 표현인 </a:t>
            </a:r>
            <a:r>
              <a:rPr lang="en-US" altLang="ko-KR" sz="1500" dirty="0"/>
              <a:t>‘</a:t>
            </a:r>
            <a:r>
              <a:rPr lang="ko-KR" altLang="en-US" sz="1500" dirty="0"/>
              <a:t>니</a:t>
            </a:r>
            <a:r>
              <a:rPr lang="en-US" altLang="ko-KR" sz="1500" dirty="0"/>
              <a:t>’</a:t>
            </a:r>
            <a:r>
              <a:rPr lang="ko-KR" altLang="en-US" sz="1500" dirty="0"/>
              <a:t>가 사용되었고 이를 통해 친근감을 표현하거나</a:t>
            </a:r>
            <a:r>
              <a:rPr lang="en-US" altLang="ko-KR" sz="1500" dirty="0"/>
              <a:t>, </a:t>
            </a:r>
            <a:r>
              <a:rPr lang="ko-KR" altLang="en-US" sz="1500" dirty="0"/>
              <a:t>청자에게 더 직설적으로 말하려는 것을 알 수 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A63C5D-B1C8-4C13-B431-C47578F0961B}"/>
              </a:ext>
            </a:extLst>
          </p:cNvPr>
          <p:cNvSpPr txBox="1"/>
          <p:nvPr/>
        </p:nvSpPr>
        <p:spPr>
          <a:xfrm>
            <a:off x="380490" y="148407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꿈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(0.234%)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(0.159%)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9EF27D-9B88-4FE5-97DF-08EF4963B594}"/>
              </a:ext>
            </a:extLst>
          </p:cNvPr>
          <p:cNvSpPr txBox="1"/>
          <p:nvPr/>
        </p:nvSpPr>
        <p:spPr>
          <a:xfrm>
            <a:off x="380489" y="207574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사랑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(0.184%)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(0.430%)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세 번째로 적게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F04F59-4085-4F34-81EA-555EABA9CA85}"/>
              </a:ext>
            </a:extLst>
          </p:cNvPr>
          <p:cNvSpPr txBox="1"/>
          <p:nvPr/>
        </p:nvSpPr>
        <p:spPr>
          <a:xfrm>
            <a:off x="380489" y="261633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위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(0.176%)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(0.089%)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A344F6-B3E5-4F9F-BCD1-C8C3EF6788B6}"/>
              </a:ext>
            </a:extLst>
          </p:cNvPr>
          <p:cNvSpPr txBox="1"/>
          <p:nvPr/>
        </p:nvSpPr>
        <p:spPr>
          <a:xfrm>
            <a:off x="380489" y="315691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ALL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(0.168%)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(0.074%)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4C5C91-1F77-4D37-AB2D-D0A6E9AB812F}"/>
              </a:ext>
            </a:extLst>
          </p:cNvPr>
          <p:cNvSpPr txBox="1"/>
          <p:nvPr/>
        </p:nvSpPr>
        <p:spPr>
          <a:xfrm>
            <a:off x="380489" y="362496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</a:t>
            </a:r>
            <a:r>
              <a:rPr lang="ko-KR" altLang="en-US" sz="1500" dirty="0"/>
              <a:t>감탄사 </a:t>
            </a:r>
            <a:r>
              <a:rPr lang="en-US" altLang="ko-KR" sz="1500" dirty="0"/>
              <a:t>‘</a:t>
            </a:r>
            <a:r>
              <a:rPr lang="ko-KR" altLang="en-US" sz="1500" dirty="0">
                <a:solidFill>
                  <a:srgbClr val="004CF6"/>
                </a:solidFill>
              </a:rPr>
              <a:t>아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(0.153%)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(0.047%)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두번째로 많이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9C2DFE-5970-403C-AEE5-7C97458811FA}"/>
              </a:ext>
            </a:extLst>
          </p:cNvPr>
          <p:cNvSpPr txBox="1"/>
          <p:nvPr/>
        </p:nvSpPr>
        <p:spPr>
          <a:xfrm>
            <a:off x="380488" y="409301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그냥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(0.057%)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두번째로 많이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CC8A92-0296-4066-9ED8-97DFF77D80EE}"/>
              </a:ext>
            </a:extLst>
          </p:cNvPr>
          <p:cNvSpPr txBox="1"/>
          <p:nvPr/>
        </p:nvSpPr>
        <p:spPr>
          <a:xfrm>
            <a:off x="380487" y="444148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많이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(0.096%)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709A3D-B9C7-475D-9760-D86E6FDC8CCB}"/>
              </a:ext>
            </a:extLst>
          </p:cNvPr>
          <p:cNvSpPr txBox="1"/>
          <p:nvPr/>
        </p:nvSpPr>
        <p:spPr>
          <a:xfrm>
            <a:off x="380486" y="478996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진짜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(0.092%)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E0DADA-D2E6-44C2-AFE6-0D2706E90750}"/>
              </a:ext>
            </a:extLst>
          </p:cNvPr>
          <p:cNvSpPr txBox="1"/>
          <p:nvPr/>
        </p:nvSpPr>
        <p:spPr>
          <a:xfrm>
            <a:off x="380486" y="513843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최고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C4D37A-BE85-4262-9C50-C8277480ED66}"/>
              </a:ext>
            </a:extLst>
          </p:cNvPr>
          <p:cNvSpPr txBox="1"/>
          <p:nvPr/>
        </p:nvSpPr>
        <p:spPr>
          <a:xfrm>
            <a:off x="380485" y="5507768"/>
            <a:ext cx="111660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500" dirty="0"/>
              <a:t>‘</a:t>
            </a:r>
            <a:r>
              <a:rPr lang="en-US" altLang="ko-KR" sz="1500" dirty="0">
                <a:solidFill>
                  <a:srgbClr val="004CF6"/>
                </a:solidFill>
              </a:rPr>
              <a:t>myself</a:t>
            </a:r>
            <a:r>
              <a:rPr lang="en-US" altLang="ko-KR" sz="1500" dirty="0"/>
              <a:t>’(0.082%), ‘</a:t>
            </a:r>
            <a:r>
              <a:rPr lang="ko-KR" altLang="en-US" sz="1500" dirty="0">
                <a:solidFill>
                  <a:srgbClr val="004CF6"/>
                </a:solidFill>
              </a:rPr>
              <a:t>노력</a:t>
            </a:r>
            <a:r>
              <a:rPr lang="en-US" altLang="ko-KR" sz="1500" dirty="0"/>
              <a:t>‘(0.066%), ‘</a:t>
            </a:r>
            <a:r>
              <a:rPr lang="en-US" altLang="ko-KR" sz="1500" dirty="0">
                <a:solidFill>
                  <a:srgbClr val="004CF6"/>
                </a:solidFill>
              </a:rPr>
              <a:t>YOLO</a:t>
            </a:r>
            <a:r>
              <a:rPr lang="en-US" altLang="ko-KR" sz="1500" dirty="0"/>
              <a:t>’(0.053%)</a:t>
            </a:r>
            <a:r>
              <a:rPr lang="ko-KR" altLang="en-US" sz="1500" dirty="0"/>
              <a:t>는</a:t>
            </a:r>
            <a:r>
              <a:rPr lang="en-US" altLang="ko-KR" sz="1500" dirty="0"/>
              <a:t> </a:t>
            </a:r>
            <a:r>
              <a:rPr lang="ko-KR" altLang="en-US" sz="1500" dirty="0"/>
              <a:t>거의 혼자 사용되었다</a:t>
            </a:r>
            <a:r>
              <a:rPr lang="en-US" altLang="ko-KR" sz="15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500" dirty="0"/>
              <a:t>그 다음으로 </a:t>
            </a:r>
            <a:r>
              <a:rPr lang="en-US" altLang="ko-KR" sz="1500" dirty="0">
                <a:solidFill>
                  <a:srgbClr val="004CF6"/>
                </a:solidFill>
              </a:rPr>
              <a:t>Jump,</a:t>
            </a:r>
            <a:r>
              <a:rPr lang="ko-KR" altLang="en-US" sz="1500" dirty="0">
                <a:solidFill>
                  <a:srgbClr val="004CF6"/>
                </a:solidFill>
              </a:rPr>
              <a:t> 하이</a:t>
            </a:r>
            <a:r>
              <a:rPr lang="en-US" altLang="ko-KR" sz="1500" dirty="0">
                <a:solidFill>
                  <a:srgbClr val="004CF6"/>
                </a:solidFill>
              </a:rPr>
              <a:t>, </a:t>
            </a:r>
            <a:r>
              <a:rPr lang="ko-KR" altLang="en-US" sz="1500" dirty="0">
                <a:solidFill>
                  <a:srgbClr val="004CF6"/>
                </a:solidFill>
              </a:rPr>
              <a:t>탕진</a:t>
            </a:r>
            <a:r>
              <a:rPr lang="en-US" altLang="ko-KR" sz="1500" dirty="0">
                <a:solidFill>
                  <a:srgbClr val="004CF6"/>
                </a:solidFill>
              </a:rPr>
              <a:t>, </a:t>
            </a:r>
            <a:r>
              <a:rPr lang="ko-KR" altLang="en-US" sz="1500" dirty="0">
                <a:solidFill>
                  <a:srgbClr val="004CF6"/>
                </a:solidFill>
              </a:rPr>
              <a:t>욱해</a:t>
            </a:r>
            <a:r>
              <a:rPr lang="en-US" altLang="ko-KR" sz="1500" dirty="0">
                <a:solidFill>
                  <a:srgbClr val="004CF6"/>
                </a:solidFill>
              </a:rPr>
              <a:t>, </a:t>
            </a:r>
            <a:r>
              <a:rPr lang="ko-KR" altLang="en-US" sz="1500" dirty="0">
                <a:solidFill>
                  <a:srgbClr val="004CF6"/>
                </a:solidFill>
              </a:rPr>
              <a:t>마셔</a:t>
            </a:r>
            <a:r>
              <a:rPr lang="en-US" altLang="ko-KR" sz="1500" dirty="0">
                <a:solidFill>
                  <a:srgbClr val="004CF6"/>
                </a:solidFill>
              </a:rPr>
              <a:t>, </a:t>
            </a:r>
            <a:r>
              <a:rPr lang="ko-KR" altLang="en-US" sz="1500" dirty="0">
                <a:solidFill>
                  <a:srgbClr val="004CF6"/>
                </a:solidFill>
              </a:rPr>
              <a:t>잼</a:t>
            </a:r>
            <a:r>
              <a:rPr lang="en-US" altLang="ko-KR" sz="1500" dirty="0">
                <a:solidFill>
                  <a:srgbClr val="004CF6"/>
                </a:solidFill>
              </a:rPr>
              <a:t>, </a:t>
            </a:r>
            <a:r>
              <a:rPr lang="ko-KR" altLang="en-US" sz="1500" dirty="0">
                <a:solidFill>
                  <a:srgbClr val="004CF6"/>
                </a:solidFill>
              </a:rPr>
              <a:t>무대</a:t>
            </a:r>
            <a:r>
              <a:rPr lang="en-US" altLang="ko-KR" sz="1500" dirty="0">
                <a:solidFill>
                  <a:srgbClr val="004CF6"/>
                </a:solidFill>
              </a:rPr>
              <a:t>, Sunday,</a:t>
            </a:r>
            <a:r>
              <a:rPr lang="ko-KR" altLang="en-US" sz="1500" dirty="0">
                <a:solidFill>
                  <a:srgbClr val="004CF6"/>
                </a:solidFill>
              </a:rPr>
              <a:t> 형</a:t>
            </a:r>
            <a:r>
              <a:rPr lang="en-US" altLang="ko-KR" sz="1500" dirty="0">
                <a:solidFill>
                  <a:srgbClr val="004CF6"/>
                </a:solidFill>
              </a:rPr>
              <a:t>, </a:t>
            </a:r>
            <a:r>
              <a:rPr lang="ko-KR" altLang="en-US" sz="1500" dirty="0">
                <a:solidFill>
                  <a:srgbClr val="004CF6"/>
                </a:solidFill>
              </a:rPr>
              <a:t>욕</a:t>
            </a:r>
            <a:r>
              <a:rPr lang="en-US" altLang="ko-KR" sz="1500" dirty="0">
                <a:solidFill>
                  <a:srgbClr val="004CF6"/>
                </a:solidFill>
              </a:rPr>
              <a:t>, </a:t>
            </a:r>
            <a:r>
              <a:rPr lang="ko-KR" altLang="en-US" sz="1500" dirty="0">
                <a:solidFill>
                  <a:srgbClr val="004CF6"/>
                </a:solidFill>
              </a:rPr>
              <a:t>겁나 </a:t>
            </a:r>
            <a:r>
              <a:rPr lang="ko-KR" altLang="en-US" sz="1500" dirty="0"/>
              <a:t>등 다른 팀에 비해 많이 사용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519453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88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레드벨벳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49C4F0-3795-4AE5-A436-43CC223B4B9E}"/>
              </a:ext>
            </a:extLst>
          </p:cNvPr>
          <p:cNvSpPr txBox="1"/>
          <p:nvPr/>
        </p:nvSpPr>
        <p:spPr>
          <a:xfrm>
            <a:off x="371526" y="104524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자꾸만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7E0776-AD71-4F14-A1FD-E7C489988849}"/>
              </a:ext>
            </a:extLst>
          </p:cNvPr>
          <p:cNvSpPr txBox="1"/>
          <p:nvPr/>
        </p:nvSpPr>
        <p:spPr>
          <a:xfrm>
            <a:off x="371525" y="127687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 err="1">
                <a:solidFill>
                  <a:srgbClr val="004CF6"/>
                </a:solidFill>
              </a:rPr>
              <a:t>Umpah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(0.083%)</a:t>
            </a:r>
            <a:r>
              <a:rPr lang="ko-KR" altLang="en-US" sz="1500" dirty="0"/>
              <a:t>은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혼자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1FF592-3322-43D8-AC99-822DA2A8D09F}"/>
              </a:ext>
            </a:extLst>
          </p:cNvPr>
          <p:cNvSpPr txBox="1"/>
          <p:nvPr/>
        </p:nvSpPr>
        <p:spPr>
          <a:xfrm>
            <a:off x="371525" y="153728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품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(0.043%)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C56B45C-CF6A-4A79-9846-DD45EA63C5D0}"/>
              </a:ext>
            </a:extLst>
          </p:cNvPr>
          <p:cNvSpPr txBox="1"/>
          <p:nvPr/>
        </p:nvSpPr>
        <p:spPr>
          <a:xfrm>
            <a:off x="371525" y="176781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손길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1B42D00-007F-4280-9C74-2CC7BB37E284}"/>
              </a:ext>
            </a:extLst>
          </p:cNvPr>
          <p:cNvSpPr txBox="1"/>
          <p:nvPr/>
        </p:nvSpPr>
        <p:spPr>
          <a:xfrm>
            <a:off x="371525" y="202822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바람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(0.041%)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CF8F94-F359-4044-9CC6-93E4FF493236}"/>
              </a:ext>
            </a:extLst>
          </p:cNvPr>
          <p:cNvSpPr txBox="1"/>
          <p:nvPr/>
        </p:nvSpPr>
        <p:spPr>
          <a:xfrm>
            <a:off x="371525" y="225665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아주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(0.077%)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(0.033%)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3F1E2E-B089-43C4-9FC2-2FCEC6719C65}"/>
              </a:ext>
            </a:extLst>
          </p:cNvPr>
          <p:cNvSpPr txBox="1"/>
          <p:nvPr/>
        </p:nvSpPr>
        <p:spPr>
          <a:xfrm>
            <a:off x="371525" y="251706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없어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(0.077%)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(0.187%)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A86D459-3708-4821-91AF-ECDD8B92C8BE}"/>
              </a:ext>
            </a:extLst>
          </p:cNvPr>
          <p:cNvSpPr txBox="1"/>
          <p:nvPr/>
        </p:nvSpPr>
        <p:spPr>
          <a:xfrm>
            <a:off x="371525" y="277932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빨간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(0.070%)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(0.014%)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14D31D-9B68-4A40-B4F6-06935C443D42}"/>
              </a:ext>
            </a:extLst>
          </p:cNvPr>
          <p:cNvSpPr txBox="1"/>
          <p:nvPr/>
        </p:nvSpPr>
        <p:spPr>
          <a:xfrm>
            <a:off x="371525" y="300589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향기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(0.067%)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01D5146-56E2-41AF-BD99-A7E7BB2A5047}"/>
              </a:ext>
            </a:extLst>
          </p:cNvPr>
          <p:cNvSpPr txBox="1"/>
          <p:nvPr/>
        </p:nvSpPr>
        <p:spPr>
          <a:xfrm>
            <a:off x="371525" y="322989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Sunny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(0.060%)</a:t>
            </a:r>
            <a:r>
              <a:rPr lang="ko-KR" altLang="en-US" sz="1500" dirty="0"/>
              <a:t>은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혼자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846750A-B584-4828-90DF-9023CA9A4A96}"/>
              </a:ext>
            </a:extLst>
          </p:cNvPr>
          <p:cNvSpPr txBox="1"/>
          <p:nvPr/>
        </p:nvSpPr>
        <p:spPr>
          <a:xfrm>
            <a:off x="371525" y="345646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없는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(0.053%)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(0.160%)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A94697F-0C5E-4674-94B6-9DEEDC1125DD}"/>
              </a:ext>
            </a:extLst>
          </p:cNvPr>
          <p:cNvSpPr txBox="1"/>
          <p:nvPr/>
        </p:nvSpPr>
        <p:spPr>
          <a:xfrm>
            <a:off x="371525" y="368238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끝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(0.046%)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(0.132%)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F0212B-F14E-412A-9277-E9E081EFB958}"/>
              </a:ext>
            </a:extLst>
          </p:cNvPr>
          <p:cNvSpPr txBox="1"/>
          <p:nvPr/>
        </p:nvSpPr>
        <p:spPr>
          <a:xfrm>
            <a:off x="371525" y="392664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Campfire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(0.046%)</a:t>
            </a:r>
            <a:r>
              <a:rPr lang="ko-KR" altLang="en-US" sz="1500" dirty="0"/>
              <a:t>은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혼자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2734D23-2E06-4A41-B2EB-A3AD76C4265C}"/>
              </a:ext>
            </a:extLst>
          </p:cNvPr>
          <p:cNvSpPr txBox="1"/>
          <p:nvPr/>
        </p:nvSpPr>
        <p:spPr>
          <a:xfrm>
            <a:off x="371525" y="416164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이제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(0.039%)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(0.143%)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9523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88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레드벨벳</a:t>
            </a:r>
            <a:r>
              <a:rPr lang="en-US" altLang="ko-KR" dirty="0"/>
              <a:t>(</a:t>
            </a:r>
            <a:r>
              <a:rPr lang="ko-KR" altLang="en-US" dirty="0"/>
              <a:t>해석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EFC458-2731-43A1-90D4-4BB12D5319E2}"/>
              </a:ext>
            </a:extLst>
          </p:cNvPr>
          <p:cNvSpPr txBox="1"/>
          <p:nvPr/>
        </p:nvSpPr>
        <p:spPr>
          <a:xfrm>
            <a:off x="371525" y="883877"/>
            <a:ext cx="11166051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500" dirty="0"/>
              <a:t>너와 나 관련 대명사 다음으로 제일 많이 나온 것이 </a:t>
            </a:r>
            <a:r>
              <a:rPr lang="en-US" altLang="ko-KR" sz="1500" dirty="0"/>
              <a:t>‘LA’</a:t>
            </a:r>
            <a:r>
              <a:rPr lang="ko-KR" altLang="en-US" sz="1500" dirty="0"/>
              <a:t>이다</a:t>
            </a:r>
            <a:r>
              <a:rPr lang="en-US" altLang="ko-KR" sz="1500" dirty="0"/>
              <a:t>. </a:t>
            </a:r>
            <a:r>
              <a:rPr lang="ko-KR" altLang="en-US" sz="1500" dirty="0"/>
              <a:t>다른 그룹과의 사용비율을 비교해봐도 많이 높다</a:t>
            </a:r>
            <a:r>
              <a:rPr lang="en-US" altLang="ko-KR" sz="1500" dirty="0"/>
              <a:t>. ‘Ah’, ‘OOH’</a:t>
            </a:r>
            <a:r>
              <a:rPr lang="ko-KR" altLang="en-US" sz="1500" dirty="0"/>
              <a:t>의 비율이 높은 것도 그렇다</a:t>
            </a:r>
            <a:r>
              <a:rPr lang="en-US" altLang="ko-KR" sz="1500" dirty="0"/>
              <a:t>. </a:t>
            </a:r>
            <a:r>
              <a:rPr lang="ko-KR" altLang="en-US" sz="1500" dirty="0"/>
              <a:t>이를 통해 듣는 사람의 흥을 돋구는 비교적 신나는 분위기의 곡이 많다는 것을 알 수 있다</a:t>
            </a:r>
            <a:r>
              <a:rPr lang="en-US" altLang="ko-KR" sz="15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500" dirty="0"/>
              <a:t>‘</a:t>
            </a:r>
            <a:r>
              <a:rPr lang="ko-KR" altLang="en-US" sz="1500" dirty="0"/>
              <a:t>우리</a:t>
            </a:r>
            <a:r>
              <a:rPr lang="en-US" altLang="ko-KR" sz="1500" dirty="0"/>
              <a:t>’, ‘</a:t>
            </a:r>
            <a:r>
              <a:rPr lang="ko-KR" altLang="en-US" sz="1500" dirty="0"/>
              <a:t>두</a:t>
            </a:r>
            <a:r>
              <a:rPr lang="en-US" altLang="ko-KR" sz="1500" dirty="0"/>
              <a:t>‘, ‘</a:t>
            </a:r>
            <a:r>
              <a:rPr lang="ko-KR" altLang="en-US" sz="1500" dirty="0"/>
              <a:t>우린</a:t>
            </a:r>
            <a:r>
              <a:rPr lang="en-US" altLang="ko-KR" sz="1500" dirty="0"/>
              <a:t>’ ‘</a:t>
            </a:r>
            <a:r>
              <a:rPr lang="ko-KR" altLang="en-US" sz="1500" dirty="0"/>
              <a:t>둘</a:t>
            </a:r>
            <a:r>
              <a:rPr lang="en-US" altLang="ko-KR" sz="1500" dirty="0"/>
              <a:t>’ </a:t>
            </a:r>
            <a:r>
              <a:rPr lang="ko-KR" altLang="en-US" sz="1500" dirty="0"/>
              <a:t>이 많이 사용되었다</a:t>
            </a:r>
            <a:r>
              <a:rPr lang="en-US" altLang="ko-KR" sz="1500" dirty="0"/>
              <a:t>. </a:t>
            </a:r>
            <a:r>
              <a:rPr lang="ko-KR" altLang="en-US" sz="1500" dirty="0"/>
              <a:t>즉 우리 둘에 관한 이야기를 다룬 노래 가사가 많을 것이다</a:t>
            </a:r>
            <a:r>
              <a:rPr lang="en-US" altLang="ko-KR" sz="1500" dirty="0"/>
              <a:t>. </a:t>
            </a:r>
            <a:r>
              <a:rPr lang="ko-KR" altLang="en-US" sz="1500" dirty="0"/>
              <a:t>여기서 우리는 사랑하는 연인사이 일수도 있지만</a:t>
            </a:r>
            <a:r>
              <a:rPr lang="en-US" altLang="ko-KR" sz="1500" dirty="0"/>
              <a:t>, ‘</a:t>
            </a:r>
            <a:r>
              <a:rPr lang="ko-KR" altLang="en-US" sz="1500" dirty="0"/>
              <a:t>친구</a:t>
            </a:r>
            <a:r>
              <a:rPr lang="en-US" altLang="ko-KR" sz="1500" dirty="0"/>
              <a:t>‘ </a:t>
            </a:r>
            <a:r>
              <a:rPr lang="ko-KR" altLang="en-US" sz="1500" dirty="0"/>
              <a:t>표현이 많이 사용된 것으로 보아 친구사이일 확률도 높다</a:t>
            </a:r>
            <a:r>
              <a:rPr lang="en-US" altLang="ko-KR" sz="15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500" dirty="0"/>
              <a:t>‘</a:t>
            </a:r>
            <a:r>
              <a:rPr lang="ko-KR" altLang="en-US" sz="1500" dirty="0"/>
              <a:t>눈</a:t>
            </a:r>
            <a:r>
              <a:rPr lang="en-US" altLang="ko-KR" sz="1500" dirty="0"/>
              <a:t>’, ‘</a:t>
            </a:r>
            <a:r>
              <a:rPr lang="ko-KR" altLang="en-US" sz="1500" dirty="0"/>
              <a:t>눈빛</a:t>
            </a:r>
            <a:r>
              <a:rPr lang="en-US" altLang="ko-KR" sz="1500" dirty="0"/>
              <a:t>’, ‘</a:t>
            </a:r>
            <a:r>
              <a:rPr lang="ko-KR" altLang="en-US" sz="1500" dirty="0"/>
              <a:t>볼</a:t>
            </a:r>
            <a:r>
              <a:rPr lang="en-US" altLang="ko-KR" sz="1500" dirty="0"/>
              <a:t>‘ </a:t>
            </a:r>
            <a:r>
              <a:rPr lang="ko-KR" altLang="en-US" sz="1500" dirty="0"/>
              <a:t>등의 시각적인 표현이 많이 사용되었다</a:t>
            </a:r>
            <a:r>
              <a:rPr lang="en-US" altLang="ko-KR" sz="15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같은</a:t>
            </a:r>
            <a:r>
              <a:rPr lang="en-US" altLang="ko-KR" sz="1500" dirty="0"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ym typeface="Wingdings" panose="05000000000000000000" pitchFamily="2" charset="2"/>
              </a:rPr>
              <a:t>같아</a:t>
            </a:r>
            <a:r>
              <a:rPr lang="en-US" altLang="ko-KR" sz="1500" dirty="0">
                <a:sym typeface="Wingdings" panose="05000000000000000000" pitchFamily="2" charset="2"/>
              </a:rPr>
              <a:t>‘, ‘</a:t>
            </a:r>
            <a:r>
              <a:rPr lang="ko-KR" altLang="en-US" sz="1500" dirty="0">
                <a:sym typeface="Wingdings" panose="05000000000000000000" pitchFamily="2" charset="2"/>
              </a:rPr>
              <a:t>듯</a:t>
            </a:r>
            <a:r>
              <a:rPr lang="en-US" altLang="ko-KR" sz="1500" dirty="0"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ym typeface="Wingdings" panose="05000000000000000000" pitchFamily="2" charset="2"/>
              </a:rPr>
              <a:t>마치</a:t>
            </a:r>
            <a:r>
              <a:rPr lang="en-US" altLang="ko-KR" sz="1500" dirty="0">
                <a:sym typeface="Wingdings" panose="05000000000000000000" pitchFamily="2" charset="2"/>
              </a:rPr>
              <a:t>’</a:t>
            </a:r>
            <a:r>
              <a:rPr lang="ko-KR" altLang="en-US" sz="1500" dirty="0">
                <a:sym typeface="Wingdings" panose="05000000000000000000" pitchFamily="2" charset="2"/>
              </a:rPr>
              <a:t>가 많이 사용되었고</a:t>
            </a:r>
            <a:r>
              <a:rPr lang="en-US" altLang="ko-KR" sz="1500" dirty="0">
                <a:sym typeface="Wingdings" panose="05000000000000000000" pitchFamily="2" charset="2"/>
              </a:rPr>
              <a:t>, ‘</a:t>
            </a:r>
            <a:r>
              <a:rPr lang="ko-KR" altLang="en-US" sz="1500" dirty="0">
                <a:sym typeface="Wingdings" panose="05000000000000000000" pitchFamily="2" charset="2"/>
              </a:rPr>
              <a:t>느낌</a:t>
            </a:r>
            <a:r>
              <a:rPr lang="en-US" altLang="ko-KR" sz="1500" dirty="0"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ym typeface="Wingdings" panose="05000000000000000000" pitchFamily="2" charset="2"/>
              </a:rPr>
              <a:t>기분</a:t>
            </a: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도 많이 사용되었다</a:t>
            </a:r>
            <a:r>
              <a:rPr lang="en-US" altLang="ko-KR" sz="1500" dirty="0">
                <a:sym typeface="Wingdings" panose="05000000000000000000" pitchFamily="2" charset="2"/>
              </a:rPr>
              <a:t>. </a:t>
            </a:r>
            <a:r>
              <a:rPr lang="ko-KR" altLang="en-US" sz="1500" dirty="0">
                <a:sym typeface="Wingdings" panose="05000000000000000000" pitchFamily="2" charset="2"/>
              </a:rPr>
              <a:t>즉</a:t>
            </a:r>
            <a:r>
              <a:rPr lang="en-US" altLang="ko-KR" sz="1500" dirty="0">
                <a:sym typeface="Wingdings" panose="05000000000000000000" pitchFamily="2" charset="2"/>
              </a:rPr>
              <a:t>, </a:t>
            </a:r>
            <a:r>
              <a:rPr lang="ko-KR" altLang="en-US" sz="1500" dirty="0">
                <a:sym typeface="Wingdings" panose="05000000000000000000" pitchFamily="2" charset="2"/>
              </a:rPr>
              <a:t>문장 형식이 </a:t>
            </a: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마치 </a:t>
            </a:r>
            <a:r>
              <a:rPr lang="en-US" altLang="ko-KR" sz="1500" dirty="0">
                <a:sym typeface="Wingdings" panose="05000000000000000000" pitchFamily="2" charset="2"/>
              </a:rPr>
              <a:t>~</a:t>
            </a:r>
            <a:r>
              <a:rPr lang="ko-KR" altLang="en-US" sz="1500" dirty="0">
                <a:sym typeface="Wingdings" panose="05000000000000000000" pitchFamily="2" charset="2"/>
              </a:rPr>
              <a:t>와 같은 느낌이야</a:t>
            </a: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라는 가사가 많을 수 있다</a:t>
            </a:r>
            <a:r>
              <a:rPr lang="en-US" altLang="ko-KR" sz="1500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500" dirty="0">
                <a:sym typeface="Wingdings" panose="05000000000000000000" pitchFamily="2" charset="2"/>
              </a:rPr>
              <a:t>‘COOL’, ‘</a:t>
            </a:r>
            <a:r>
              <a:rPr lang="ko-KR" altLang="en-US" sz="1500" dirty="0">
                <a:sym typeface="Wingdings" panose="05000000000000000000" pitchFamily="2" charset="2"/>
              </a:rPr>
              <a:t>여름</a:t>
            </a:r>
            <a:r>
              <a:rPr lang="en-US" altLang="ko-KR" sz="1500" dirty="0"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ym typeface="Wingdings" panose="05000000000000000000" pitchFamily="2" charset="2"/>
              </a:rPr>
              <a:t>파도</a:t>
            </a:r>
            <a:r>
              <a:rPr lang="en-US" altLang="ko-KR" sz="1500" dirty="0">
                <a:sym typeface="Wingdings" panose="05000000000000000000" pitchFamily="2" charset="2"/>
              </a:rPr>
              <a:t>‘, ‘</a:t>
            </a:r>
            <a:r>
              <a:rPr lang="en-US" altLang="ko-KR" sz="1500" dirty="0" err="1">
                <a:sym typeface="Wingdings" panose="05000000000000000000" pitchFamily="2" charset="2"/>
              </a:rPr>
              <a:t>Umpah</a:t>
            </a:r>
            <a:r>
              <a:rPr lang="en-US" altLang="ko-KR" sz="1500" dirty="0"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ym typeface="Wingdings" panose="05000000000000000000" pitchFamily="2" charset="2"/>
              </a:rPr>
              <a:t>바람</a:t>
            </a:r>
            <a:r>
              <a:rPr lang="en-US" altLang="ko-KR" sz="1500" dirty="0"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ym typeface="Wingdings" panose="05000000000000000000" pitchFamily="2" charset="2"/>
              </a:rPr>
              <a:t>빨간</a:t>
            </a:r>
            <a:r>
              <a:rPr lang="en-US" altLang="ko-KR" sz="1500" dirty="0">
                <a:sym typeface="Wingdings" panose="05000000000000000000" pitchFamily="2" charset="2"/>
              </a:rPr>
              <a:t>’, ‘Sunny’</a:t>
            </a:r>
            <a:r>
              <a:rPr lang="ko-KR" altLang="en-US" sz="1500" dirty="0">
                <a:sym typeface="Wingdings" panose="05000000000000000000" pitchFamily="2" charset="2"/>
              </a:rPr>
              <a:t>가 많이 사용된 것으로 보아</a:t>
            </a:r>
            <a:r>
              <a:rPr lang="en-US" altLang="ko-KR" sz="1500" dirty="0">
                <a:sym typeface="Wingdings" panose="05000000000000000000" pitchFamily="2" charset="2"/>
              </a:rPr>
              <a:t>, </a:t>
            </a:r>
            <a:r>
              <a:rPr lang="ko-KR" altLang="en-US" sz="1500" dirty="0">
                <a:sym typeface="Wingdings" panose="05000000000000000000" pitchFamily="2" charset="2"/>
              </a:rPr>
              <a:t>햇빛이 쨍쨍하면서도 시원한 바람이 불고 파도가 치는 휴양지 느낌의 노래들이 많을 것이다</a:t>
            </a:r>
            <a:r>
              <a:rPr lang="en-US" altLang="ko-KR" sz="1500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500" dirty="0">
                <a:sym typeface="Wingdings" panose="05000000000000000000" pitchFamily="2" charset="2"/>
              </a:rPr>
              <a:t>‘BODY’, ‘Talk’, ‘Give’, ‘Shake’, ‘Little’, ‘WAIT’ </a:t>
            </a:r>
            <a:r>
              <a:rPr lang="ko-KR" altLang="en-US" sz="1500" dirty="0">
                <a:sym typeface="Wingdings" panose="05000000000000000000" pitchFamily="2" charset="2"/>
              </a:rPr>
              <a:t>와 같이 다른 그룹에서는 잘 사용하지 않은 다양한 영어단어들이 많이 사용되었다</a:t>
            </a:r>
            <a:r>
              <a:rPr lang="en-US" altLang="ko-KR" sz="1500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없어</a:t>
            </a:r>
            <a:r>
              <a:rPr lang="en-US" altLang="ko-KR" sz="1500" dirty="0"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ym typeface="Wingdings" panose="05000000000000000000" pitchFamily="2" charset="2"/>
              </a:rPr>
              <a:t>없는</a:t>
            </a: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이 다른 그룹에 비해 많이 적게 사용되었다</a:t>
            </a:r>
            <a:r>
              <a:rPr lang="en-US" altLang="ko-KR" sz="1500" dirty="0">
                <a:sym typeface="Wingdings" panose="05000000000000000000" pitchFamily="2" charset="2"/>
              </a:rPr>
              <a:t>. </a:t>
            </a:r>
            <a:r>
              <a:rPr lang="ko-KR" altLang="en-US" sz="1500" dirty="0">
                <a:sym typeface="Wingdings" panose="05000000000000000000" pitchFamily="2" charset="2"/>
              </a:rPr>
              <a:t>부정적인 표현은 많이 없는 편이라고 볼 수 있다</a:t>
            </a:r>
            <a:r>
              <a:rPr lang="en-US" altLang="ko-KR" sz="1500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sz="1500" dirty="0">
                <a:sym typeface="Wingdings" panose="05000000000000000000" pitchFamily="2" charset="2"/>
              </a:rPr>
              <a:t>    ‘</a:t>
            </a:r>
            <a:r>
              <a:rPr lang="ko-KR" altLang="en-US" sz="1500" dirty="0">
                <a:sym typeface="Wingdings" panose="05000000000000000000" pitchFamily="2" charset="2"/>
              </a:rPr>
              <a:t>빛</a:t>
            </a:r>
            <a:r>
              <a:rPr lang="en-US" altLang="ko-KR" sz="1500" dirty="0"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ym typeface="Wingdings" panose="05000000000000000000" pitchFamily="2" charset="2"/>
              </a:rPr>
              <a:t>소리</a:t>
            </a:r>
            <a:r>
              <a:rPr lang="en-US" altLang="ko-KR" sz="1500" dirty="0">
                <a:sym typeface="Wingdings" panose="05000000000000000000" pitchFamily="2" charset="2"/>
              </a:rPr>
              <a:t>‘, ‘</a:t>
            </a:r>
            <a:r>
              <a:rPr lang="ko-KR" altLang="en-US" sz="1500" dirty="0">
                <a:sym typeface="Wingdings" panose="05000000000000000000" pitchFamily="2" charset="2"/>
              </a:rPr>
              <a:t>얘기</a:t>
            </a:r>
            <a:r>
              <a:rPr lang="en-US" altLang="ko-KR" sz="1500" dirty="0"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ym typeface="Wingdings" panose="05000000000000000000" pitchFamily="2" charset="2"/>
              </a:rPr>
              <a:t>품</a:t>
            </a:r>
            <a:r>
              <a:rPr lang="en-US" altLang="ko-KR" sz="1500" dirty="0"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ym typeface="Wingdings" panose="05000000000000000000" pitchFamily="2" charset="2"/>
              </a:rPr>
              <a:t>손길</a:t>
            </a:r>
            <a:r>
              <a:rPr lang="en-US" altLang="ko-KR" sz="1500" dirty="0"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ym typeface="Wingdings" panose="05000000000000000000" pitchFamily="2" charset="2"/>
              </a:rPr>
              <a:t>향기</a:t>
            </a:r>
            <a:r>
              <a:rPr lang="en-US" altLang="ko-KR" sz="1500" dirty="0">
                <a:sym typeface="Wingdings" panose="05000000000000000000" pitchFamily="2" charset="2"/>
              </a:rPr>
              <a:t>‘ </a:t>
            </a:r>
            <a:r>
              <a:rPr lang="ko-KR" altLang="en-US" sz="1500" dirty="0">
                <a:sym typeface="Wingdings" panose="05000000000000000000" pitchFamily="2" charset="2"/>
              </a:rPr>
              <a:t>등 비교적 긍정적인 감각적 표현들이 많이 사용되었다</a:t>
            </a:r>
            <a:r>
              <a:rPr lang="en-US" altLang="ko-KR" sz="1500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sz="1500" dirty="0">
                <a:sym typeface="Wingdings" panose="05000000000000000000" pitchFamily="2" charset="2"/>
              </a:rPr>
              <a:t>    ‘</a:t>
            </a:r>
            <a:r>
              <a:rPr lang="ko-KR" altLang="en-US" sz="1500" dirty="0">
                <a:sym typeface="Wingdings" panose="05000000000000000000" pitchFamily="2" charset="2"/>
              </a:rPr>
              <a:t>처음</a:t>
            </a:r>
            <a:r>
              <a:rPr lang="en-US" altLang="ko-KR" sz="1500" dirty="0">
                <a:sym typeface="Wingdings" panose="05000000000000000000" pitchFamily="2" charset="2"/>
              </a:rPr>
              <a:t>’</a:t>
            </a:r>
            <a:r>
              <a:rPr lang="ko-KR" altLang="en-US" sz="1500" dirty="0">
                <a:sym typeface="Wingdings" panose="05000000000000000000" pitchFamily="2" charset="2"/>
              </a:rPr>
              <a:t>은 많이 사용되었지만</a:t>
            </a:r>
            <a:r>
              <a:rPr lang="en-US" altLang="ko-KR" sz="1500" dirty="0">
                <a:sym typeface="Wingdings" panose="05000000000000000000" pitchFamily="2" charset="2"/>
              </a:rPr>
              <a:t>, ‘</a:t>
            </a:r>
            <a:r>
              <a:rPr lang="ko-KR" altLang="en-US" sz="1500" dirty="0">
                <a:sym typeface="Wingdings" panose="05000000000000000000" pitchFamily="2" charset="2"/>
              </a:rPr>
              <a:t>끝</a:t>
            </a:r>
            <a:r>
              <a:rPr lang="en-US" altLang="ko-KR" sz="1500" dirty="0">
                <a:sym typeface="Wingdings" panose="05000000000000000000" pitchFamily="2" charset="2"/>
              </a:rPr>
              <a:t>’</a:t>
            </a:r>
            <a:r>
              <a:rPr lang="ko-KR" altLang="en-US" sz="1500" dirty="0">
                <a:sym typeface="Wingdings" panose="05000000000000000000" pitchFamily="2" charset="2"/>
              </a:rPr>
              <a:t>과 </a:t>
            </a: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이제</a:t>
            </a: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는 가장 적게 사용된 것으로 보아 새로운 것에 대한 가사들이 많다고 할 수 있다</a:t>
            </a:r>
            <a:r>
              <a:rPr lang="en-US" altLang="ko-KR" sz="1500" dirty="0">
                <a:sym typeface="Wingdings" panose="05000000000000000000" pitchFamily="2" charset="2"/>
              </a:rPr>
              <a:t>.</a:t>
            </a:r>
          </a:p>
          <a:p>
            <a:endParaRPr lang="en-US" altLang="ko-KR" sz="1500" dirty="0">
              <a:sym typeface="Wingdings" panose="05000000000000000000" pitchFamily="2" charset="2"/>
            </a:endParaRPr>
          </a:p>
          <a:p>
            <a:endParaRPr lang="en-US" altLang="ko-KR" sz="15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500" dirty="0">
                <a:sym typeface="Wingdings" panose="05000000000000000000" pitchFamily="2" charset="2"/>
              </a:rPr>
              <a:t>우리 둘의 이야기를 다룬 신나는 분위기의 노래들이 많은데</a:t>
            </a:r>
            <a:r>
              <a:rPr lang="en-US" altLang="ko-KR" sz="1500" dirty="0">
                <a:sym typeface="Wingdings" panose="05000000000000000000" pitchFamily="2" charset="2"/>
              </a:rPr>
              <a:t>, </a:t>
            </a:r>
            <a:r>
              <a:rPr lang="ko-KR" altLang="en-US" sz="1500" dirty="0">
                <a:sym typeface="Wingdings" panose="05000000000000000000" pitchFamily="2" charset="2"/>
              </a:rPr>
              <a:t>여름에 뜨거운 햇빛 아래 시원한 바람이 불고 파도가 치는 휴양지 느낌의 노래들도 있을 것이다</a:t>
            </a:r>
            <a:r>
              <a:rPr lang="en-US" altLang="ko-KR" sz="1500" dirty="0">
                <a:sym typeface="Wingdings" panose="05000000000000000000" pitchFamily="2" charset="2"/>
              </a:rPr>
              <a:t>. </a:t>
            </a:r>
            <a:r>
              <a:rPr lang="ko-KR" altLang="en-US" sz="1500" dirty="0">
                <a:sym typeface="Wingdings" panose="05000000000000000000" pitchFamily="2" charset="2"/>
              </a:rPr>
              <a:t>자신의 기분을 다양한 감각적 표현들을 사용해서 </a:t>
            </a:r>
            <a:r>
              <a:rPr lang="en-US" altLang="ko-KR" sz="1500" dirty="0">
                <a:sym typeface="Wingdings" panose="05000000000000000000" pitchFamily="2" charset="2"/>
              </a:rPr>
              <a:t>‘~</a:t>
            </a:r>
            <a:r>
              <a:rPr lang="ko-KR" altLang="en-US" sz="1500" dirty="0">
                <a:sym typeface="Wingdings" panose="05000000000000000000" pitchFamily="2" charset="2"/>
              </a:rPr>
              <a:t>와 같은 느낌이야</a:t>
            </a:r>
            <a:r>
              <a:rPr lang="en-US" altLang="ko-KR" sz="1500" dirty="0">
                <a:sym typeface="Wingdings" panose="05000000000000000000" pitchFamily="2" charset="2"/>
              </a:rPr>
              <a:t>’</a:t>
            </a:r>
            <a:r>
              <a:rPr lang="ko-KR" altLang="en-US" sz="1500" dirty="0">
                <a:sym typeface="Wingdings" panose="05000000000000000000" pitchFamily="2" charset="2"/>
              </a:rPr>
              <a:t>라고 표현한다</a:t>
            </a:r>
            <a:r>
              <a:rPr lang="en-US" altLang="ko-KR" sz="1500" dirty="0"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5372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세븐틴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B58EBF7-566C-4C57-B419-50AE6553CA97}"/>
              </a:ext>
            </a:extLst>
          </p:cNvPr>
          <p:cNvGrpSpPr/>
          <p:nvPr/>
        </p:nvGrpSpPr>
        <p:grpSpPr>
          <a:xfrm>
            <a:off x="343179" y="920561"/>
            <a:ext cx="1781456" cy="5722286"/>
            <a:chOff x="876300" y="1019173"/>
            <a:chExt cx="1285875" cy="432435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552988F-39CD-4B9A-A1DD-EE696D93AC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250" r="91641" b="10694"/>
            <a:stretch/>
          </p:blipFill>
          <p:spPr>
            <a:xfrm>
              <a:off x="876300" y="1019174"/>
              <a:ext cx="1019175" cy="432435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48867D3-A0E3-46ED-8C50-ACBAD463CF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8828" t="26250" r="48047" b="10694"/>
            <a:stretch/>
          </p:blipFill>
          <p:spPr>
            <a:xfrm>
              <a:off x="1781175" y="1019173"/>
              <a:ext cx="381000" cy="4324351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DBCAB82-1555-494F-812C-034FABCA4FB9}"/>
              </a:ext>
            </a:extLst>
          </p:cNvPr>
          <p:cNvGrpSpPr/>
          <p:nvPr/>
        </p:nvGrpSpPr>
        <p:grpSpPr>
          <a:xfrm>
            <a:off x="2738716" y="920560"/>
            <a:ext cx="1878108" cy="5722285"/>
            <a:chOff x="2738717" y="1189501"/>
            <a:chExt cx="1335742" cy="417755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6637CD8-B666-4546-AD68-C62477F73E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8235" r="90625" b="10850"/>
            <a:stretch/>
          </p:blipFill>
          <p:spPr>
            <a:xfrm>
              <a:off x="2738717" y="1189502"/>
              <a:ext cx="1143001" cy="4177553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E1D8BB6-A830-42B1-AB67-4AF71E8726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8750" t="28235" r="48088" b="10850"/>
            <a:stretch/>
          </p:blipFill>
          <p:spPr>
            <a:xfrm>
              <a:off x="3688976" y="1189501"/>
              <a:ext cx="385483" cy="4177553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C16622-C3DC-4C56-8059-74958FD9AED1}"/>
              </a:ext>
            </a:extLst>
          </p:cNvPr>
          <p:cNvGrpSpPr/>
          <p:nvPr/>
        </p:nvGrpSpPr>
        <p:grpSpPr>
          <a:xfrm>
            <a:off x="5192984" y="920559"/>
            <a:ext cx="1916028" cy="5722283"/>
            <a:chOff x="5192985" y="920560"/>
            <a:chExt cx="1397284" cy="417755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7FAF271-3EDE-48C9-8C18-8D461E6DC2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8366" r="90167" b="10719"/>
            <a:stretch/>
          </p:blipFill>
          <p:spPr>
            <a:xfrm>
              <a:off x="5192985" y="920560"/>
              <a:ext cx="1198850" cy="4177554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C28C61A-7E2A-45A2-A99A-8D4286879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8804" t="28366" r="47941" b="10719"/>
            <a:stretch/>
          </p:blipFill>
          <p:spPr>
            <a:xfrm>
              <a:off x="6193401" y="920560"/>
              <a:ext cx="396868" cy="4177554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408FB5A-1176-42E1-9543-6CABAC270CE9}"/>
              </a:ext>
            </a:extLst>
          </p:cNvPr>
          <p:cNvSpPr txBox="1"/>
          <p:nvPr/>
        </p:nvSpPr>
        <p:spPr>
          <a:xfrm>
            <a:off x="7516397" y="762000"/>
            <a:ext cx="3442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94</a:t>
            </a:r>
            <a:r>
              <a:rPr lang="ko-KR" altLang="en-US" dirty="0"/>
              <a:t>개 중 </a:t>
            </a:r>
            <a:r>
              <a:rPr lang="en-US" altLang="ko-KR" dirty="0"/>
              <a:t>25</a:t>
            </a:r>
            <a:r>
              <a:rPr lang="ko-KR" altLang="en-US" dirty="0"/>
              <a:t>개 영어</a:t>
            </a:r>
            <a:endParaRPr lang="en-US" altLang="ko-KR" dirty="0"/>
          </a:p>
          <a:p>
            <a:r>
              <a:rPr lang="en-US" altLang="ko-KR" dirty="0"/>
              <a:t>1.672%~0.120%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5D6BBE-7F62-42C2-89AF-D519F62FCBEF}"/>
              </a:ext>
            </a:extLst>
          </p:cNvPr>
          <p:cNvSpPr txBox="1"/>
          <p:nvPr/>
        </p:nvSpPr>
        <p:spPr>
          <a:xfrm>
            <a:off x="7216079" y="2059469"/>
            <a:ext cx="439321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말</a:t>
            </a:r>
            <a:r>
              <a:rPr lang="en-US" altLang="ko-KR" dirty="0">
                <a:sym typeface="Wingdings" panose="05000000000000000000" pitchFamily="2" charset="2"/>
              </a:rPr>
              <a:t>, I,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OH,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우리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난</a:t>
            </a:r>
            <a:r>
              <a:rPr lang="en-US" altLang="ko-KR" dirty="0">
                <a:sym typeface="Wingdings" panose="05000000000000000000" pitchFamily="2" charset="2"/>
              </a:rPr>
              <a:t>, YOU, </a:t>
            </a:r>
            <a:r>
              <a:rPr lang="ko-KR" altLang="en-US" dirty="0">
                <a:sym typeface="Wingdings" panose="05000000000000000000" pitchFamily="2" charset="2"/>
              </a:rPr>
              <a:t>다</a:t>
            </a:r>
            <a:r>
              <a:rPr lang="en-US" altLang="ko-KR" dirty="0">
                <a:sym typeface="Wingdings" panose="05000000000000000000" pitchFamily="2" charset="2"/>
              </a:rPr>
              <a:t>, MY, </a:t>
            </a:r>
            <a:r>
              <a:rPr lang="ko-KR" altLang="en-US" dirty="0">
                <a:sym typeface="Wingdings" panose="05000000000000000000" pitchFamily="2" charset="2"/>
              </a:rPr>
              <a:t>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마음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YEAH,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지금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안</a:t>
            </a:r>
            <a:r>
              <a:rPr lang="en-US" altLang="ko-KR" dirty="0">
                <a:sym typeface="Wingdings" panose="05000000000000000000" pitchFamily="2" charset="2"/>
              </a:rPr>
              <a:t>, IT, </a:t>
            </a:r>
            <a:r>
              <a:rPr lang="ko-KR" altLang="en-US" dirty="0">
                <a:sym typeface="Wingdings" panose="05000000000000000000" pitchFamily="2" charset="2"/>
              </a:rPr>
              <a:t>있어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넌</a:t>
            </a:r>
            <a:r>
              <a:rPr lang="en-US" altLang="ko-KR" dirty="0">
                <a:sym typeface="Wingdings" panose="05000000000000000000" pitchFamily="2" charset="2"/>
              </a:rPr>
              <a:t>, UP, </a:t>
            </a:r>
            <a:r>
              <a:rPr lang="ko-KR" altLang="en-US" dirty="0">
                <a:sym typeface="Wingdings" panose="05000000000000000000" pitchFamily="2" charset="2"/>
              </a:rPr>
              <a:t>매일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YEH,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생각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않아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속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있는</a:t>
            </a:r>
            <a:r>
              <a:rPr lang="en-US" altLang="ko-KR" dirty="0">
                <a:sym typeface="Wingdings" panose="05000000000000000000" pitchFamily="2" charset="2"/>
              </a:rPr>
              <a:t>, ROCK, </a:t>
            </a:r>
            <a:r>
              <a:rPr lang="ko-KR" altLang="en-US" dirty="0">
                <a:sym typeface="Wingdings" panose="05000000000000000000" pitchFamily="2" charset="2"/>
              </a:rPr>
              <a:t>없는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err="1">
                <a:solidFill>
                  <a:srgbClr val="0070C0"/>
                </a:solidFill>
                <a:sym typeface="Wingdings" panose="05000000000000000000" pitchFamily="2" charset="2"/>
              </a:rPr>
              <a:t>Wuh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,</a:t>
            </a:r>
            <a:r>
              <a:rPr lang="en-US" altLang="ko-KR" dirty="0">
                <a:sym typeface="Wingdings" panose="05000000000000000000" pitchFamily="2" charset="2"/>
              </a:rPr>
              <a:t> GOD, ME, </a:t>
            </a:r>
            <a:r>
              <a:rPr lang="ko-KR" altLang="en-US" dirty="0">
                <a:sym typeface="Wingdings" panose="05000000000000000000" pitchFamily="2" charset="2"/>
              </a:rPr>
              <a:t>나를</a:t>
            </a:r>
            <a:r>
              <a:rPr lang="en-US" altLang="ko-KR" dirty="0">
                <a:sym typeface="Wingdings" panose="05000000000000000000" pitchFamily="2" charset="2"/>
              </a:rPr>
              <a:t>, LOVE, </a:t>
            </a:r>
            <a:r>
              <a:rPr lang="ko-KR" altLang="en-US" dirty="0">
                <a:sym typeface="Wingdings" panose="05000000000000000000" pitchFamily="2" charset="2"/>
              </a:rPr>
              <a:t>내게</a:t>
            </a:r>
            <a:r>
              <a:rPr lang="en-US" altLang="ko-KR" dirty="0">
                <a:sym typeface="Wingdings" panose="05000000000000000000" pitchFamily="2" charset="2"/>
              </a:rPr>
              <a:t>, Walker,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BABY,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오늘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서로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우린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사랑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어디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모든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Ah,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이제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노래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함께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옆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싶어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UH,</a:t>
            </a:r>
            <a:r>
              <a:rPr lang="en-US" altLang="ko-KR" dirty="0">
                <a:sym typeface="Wingdings" panose="05000000000000000000" pitchFamily="2" charset="2"/>
              </a:rPr>
              <a:t> Change, </a:t>
            </a:r>
            <a:r>
              <a:rPr lang="ko-KR" altLang="en-US" dirty="0">
                <a:sym typeface="Wingdings" panose="05000000000000000000" pitchFamily="2" charset="2"/>
              </a:rPr>
              <a:t>하는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못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뭐</a:t>
            </a:r>
            <a:r>
              <a:rPr lang="en-US" altLang="ko-KR" dirty="0">
                <a:sym typeface="Wingdings" panose="05000000000000000000" pitchFamily="2" charset="2"/>
              </a:rPr>
              <a:t>, Head,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OOH, </a:t>
            </a:r>
            <a:r>
              <a:rPr lang="ko-KR" altLang="en-US" dirty="0">
                <a:sym typeface="Wingdings" panose="05000000000000000000" pitchFamily="2" charset="2"/>
              </a:rPr>
              <a:t>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위해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OH, YEAH, </a:t>
            </a:r>
            <a:r>
              <a:rPr lang="ko-KR" altLang="en-US" dirty="0">
                <a:sym typeface="Wingdings" panose="05000000000000000000" pitchFamily="2" charset="2"/>
              </a:rPr>
              <a:t>붐 등 노래의 흥을 돋구는 추임새가 비교적 많이 등장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사랑과 관련된 어휘가 비교적 적음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4131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세븐틴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D22F8F-0A81-4266-922F-0C15CC99C3BD}"/>
              </a:ext>
            </a:extLst>
          </p:cNvPr>
          <p:cNvSpPr txBox="1"/>
          <p:nvPr/>
        </p:nvSpPr>
        <p:spPr>
          <a:xfrm>
            <a:off x="362561" y="69561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너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(1.672%)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(0.276%)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0A63BE-2A75-4E30-902E-F2C6F5EBE86A}"/>
              </a:ext>
            </a:extLst>
          </p:cNvPr>
          <p:cNvSpPr txBox="1"/>
          <p:nvPr/>
        </p:nvSpPr>
        <p:spPr>
          <a:xfrm>
            <a:off x="362560" y="92684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OH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(0.586%)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(0.274%)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19E234-8761-4837-BAFA-3F962E20D4DC}"/>
              </a:ext>
            </a:extLst>
          </p:cNvPr>
          <p:cNvSpPr txBox="1"/>
          <p:nvPr/>
        </p:nvSpPr>
        <p:spPr>
          <a:xfrm>
            <a:off x="362559" y="112762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우리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(0.551%)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(0.243%)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6B79EB-B005-4532-AAC8-81574B965DCF}"/>
              </a:ext>
            </a:extLst>
          </p:cNvPr>
          <p:cNvSpPr txBox="1"/>
          <p:nvPr/>
        </p:nvSpPr>
        <p:spPr>
          <a:xfrm>
            <a:off x="362559" y="132840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MY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(0.365%)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(0.224%)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63E083-1ABB-4A7D-B6B9-86C024154683}"/>
              </a:ext>
            </a:extLst>
          </p:cNvPr>
          <p:cNvSpPr txBox="1"/>
          <p:nvPr/>
        </p:nvSpPr>
        <p:spPr>
          <a:xfrm>
            <a:off x="362559" y="156169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때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(0.343%)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(0.192%)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6680AB-A533-4194-8A09-45A26F50F488}"/>
              </a:ext>
            </a:extLst>
          </p:cNvPr>
          <p:cNvSpPr txBox="1"/>
          <p:nvPr/>
        </p:nvSpPr>
        <p:spPr>
          <a:xfrm>
            <a:off x="362558" y="176247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돼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(0.324%)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(0.168%)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8D7723-4E5B-40ED-BE24-6E60A29FDC10}"/>
              </a:ext>
            </a:extLst>
          </p:cNvPr>
          <p:cNvSpPr txBox="1"/>
          <p:nvPr/>
        </p:nvSpPr>
        <p:spPr>
          <a:xfrm>
            <a:off x="362557" y="200244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해</a:t>
            </a:r>
            <a:r>
              <a:rPr lang="en-US" altLang="ko-KR" sz="1500" dirty="0"/>
              <a:t>’(</a:t>
            </a:r>
            <a:r>
              <a:rPr lang="ko-KR" altLang="en-US" sz="1500" dirty="0"/>
              <a:t>명사</a:t>
            </a:r>
            <a:r>
              <a:rPr lang="en-US" altLang="ko-KR" sz="1500" dirty="0"/>
              <a:t>)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(0.302%)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(0.209%)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14254A-2099-4D91-932E-517FA3BB4119}"/>
              </a:ext>
            </a:extLst>
          </p:cNvPr>
          <p:cNvSpPr txBox="1"/>
          <p:nvPr/>
        </p:nvSpPr>
        <p:spPr>
          <a:xfrm>
            <a:off x="362556" y="224388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마음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(0.283%)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(0.182%)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B7E907-5658-4ACD-AE0A-6F0ABDFA1BB9}"/>
              </a:ext>
            </a:extLst>
          </p:cNvPr>
          <p:cNvSpPr txBox="1"/>
          <p:nvPr/>
        </p:nvSpPr>
        <p:spPr>
          <a:xfrm>
            <a:off x="362556" y="246696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시간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(0.265%)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(0.179%)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A2343C-CFE5-4E66-9A78-7D978A4CD085}"/>
              </a:ext>
            </a:extLst>
          </p:cNvPr>
          <p:cNvSpPr txBox="1"/>
          <p:nvPr/>
        </p:nvSpPr>
        <p:spPr>
          <a:xfrm>
            <a:off x="362555" y="267112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지금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(0.261%)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(0.184%)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A59B40-2A3B-4E6D-A211-88DE23C77C63}"/>
              </a:ext>
            </a:extLst>
          </p:cNvPr>
          <p:cNvSpPr txBox="1"/>
          <p:nvPr/>
        </p:nvSpPr>
        <p:spPr>
          <a:xfrm>
            <a:off x="362555" y="287190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있어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(0.258%)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(0.138%)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713A68-D5F3-4B61-A49B-9D250115E10B}"/>
              </a:ext>
            </a:extLst>
          </p:cNvPr>
          <p:cNvSpPr txBox="1"/>
          <p:nvPr/>
        </p:nvSpPr>
        <p:spPr>
          <a:xfrm>
            <a:off x="362555" y="310519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UP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(0.250%)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(0.118%)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2D0B0B-CC26-4A04-811A-4B79C8EFB559}"/>
              </a:ext>
            </a:extLst>
          </p:cNvPr>
          <p:cNvSpPr txBox="1"/>
          <p:nvPr/>
        </p:nvSpPr>
        <p:spPr>
          <a:xfrm>
            <a:off x="362555" y="333935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매일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(0.236%)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(0.102%)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69A547-227B-4A25-8F7C-28BA6C7763AC}"/>
              </a:ext>
            </a:extLst>
          </p:cNvPr>
          <p:cNvSpPr txBox="1"/>
          <p:nvPr/>
        </p:nvSpPr>
        <p:spPr>
          <a:xfrm>
            <a:off x="362555" y="356964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YEH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(0.228%)</a:t>
            </a:r>
            <a:r>
              <a:rPr lang="ko-KR" altLang="en-US" sz="1500" dirty="0"/>
              <a:t>은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</a:t>
            </a:r>
            <a:r>
              <a:rPr lang="en-US" altLang="ko-KR" sz="1500" dirty="0"/>
              <a:t>, </a:t>
            </a:r>
            <a:r>
              <a:rPr lang="ko-KR" altLang="en-US" sz="1500" dirty="0"/>
              <a:t>거의 혼자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7B16CF-8C45-49FD-93B5-B9FE3F76CADD}"/>
              </a:ext>
            </a:extLst>
          </p:cNvPr>
          <p:cNvSpPr txBox="1"/>
          <p:nvPr/>
        </p:nvSpPr>
        <p:spPr>
          <a:xfrm>
            <a:off x="362554" y="378738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생각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(0.227%)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(0.141%)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4196C0-B848-47D3-8271-E935C3991B77}"/>
              </a:ext>
            </a:extLst>
          </p:cNvPr>
          <p:cNvSpPr txBox="1"/>
          <p:nvPr/>
        </p:nvSpPr>
        <p:spPr>
          <a:xfrm>
            <a:off x="362554" y="399775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하나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(0.220%)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(0.132%)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0CCCCC-5BC0-4D45-BC1E-F027E0998BE6}"/>
              </a:ext>
            </a:extLst>
          </p:cNvPr>
          <p:cNvSpPr txBox="1"/>
          <p:nvPr/>
        </p:nvSpPr>
        <p:spPr>
          <a:xfrm>
            <a:off x="362553" y="421995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둘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(0.220%)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(0.088%)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16333D-E2BF-411E-9809-1F328CF4DD71}"/>
              </a:ext>
            </a:extLst>
          </p:cNvPr>
          <p:cNvSpPr txBox="1"/>
          <p:nvPr/>
        </p:nvSpPr>
        <p:spPr>
          <a:xfrm>
            <a:off x="362553" y="442302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않아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(0.214%)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(0.124%)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12FA2D-AC89-4304-8C92-FD72C231FA82}"/>
              </a:ext>
            </a:extLst>
          </p:cNvPr>
          <p:cNvSpPr txBox="1"/>
          <p:nvPr/>
        </p:nvSpPr>
        <p:spPr>
          <a:xfrm>
            <a:off x="362553" y="465554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있는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(0.198%)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(0.106%)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851574-1B48-4176-BE03-9161A768CEF6}"/>
              </a:ext>
            </a:extLst>
          </p:cNvPr>
          <p:cNvSpPr txBox="1"/>
          <p:nvPr/>
        </p:nvSpPr>
        <p:spPr>
          <a:xfrm>
            <a:off x="362553" y="487027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ROCK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(0.198%)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5C4207-A463-4194-9B5E-74C463CCE509}"/>
              </a:ext>
            </a:extLst>
          </p:cNvPr>
          <p:cNvSpPr txBox="1"/>
          <p:nvPr/>
        </p:nvSpPr>
        <p:spPr>
          <a:xfrm>
            <a:off x="362553" y="509063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붐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(0.189%)</a:t>
            </a:r>
            <a:r>
              <a:rPr lang="ko-KR" altLang="en-US" sz="1500" dirty="0"/>
              <a:t>은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혼자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34FF19-9087-4B67-BBD6-2B886B4BEA54}"/>
              </a:ext>
            </a:extLst>
          </p:cNvPr>
          <p:cNvSpPr txBox="1"/>
          <p:nvPr/>
        </p:nvSpPr>
        <p:spPr>
          <a:xfrm>
            <a:off x="362552" y="530330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 err="1">
                <a:solidFill>
                  <a:srgbClr val="004CF6"/>
                </a:solidFill>
              </a:rPr>
              <a:t>Wuh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(0.178%)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(0.015%)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</a:t>
            </a:r>
            <a:r>
              <a:rPr lang="en-US" altLang="ko-KR" sz="1500" dirty="0"/>
              <a:t>, </a:t>
            </a:r>
            <a:r>
              <a:rPr lang="ko-KR" altLang="en-US" sz="1500" dirty="0"/>
              <a:t>거의 혼자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5AE98F-62BC-42F8-BA08-6BBBA1B7623A}"/>
              </a:ext>
            </a:extLst>
          </p:cNvPr>
          <p:cNvSpPr txBox="1"/>
          <p:nvPr/>
        </p:nvSpPr>
        <p:spPr>
          <a:xfrm>
            <a:off x="362552" y="551597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GOD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(0.176%)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73A267-5259-4EED-8D0F-9872725DC140}"/>
              </a:ext>
            </a:extLst>
          </p:cNvPr>
          <p:cNvSpPr txBox="1"/>
          <p:nvPr/>
        </p:nvSpPr>
        <p:spPr>
          <a:xfrm>
            <a:off x="362552" y="573531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FF0000"/>
                </a:solidFill>
              </a:rPr>
              <a:t>ME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(0.171%)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(0.327%)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687818-093C-41C7-9F21-12B4E88A5C34}"/>
              </a:ext>
            </a:extLst>
          </p:cNvPr>
          <p:cNvSpPr txBox="1"/>
          <p:nvPr/>
        </p:nvSpPr>
        <p:spPr>
          <a:xfrm>
            <a:off x="362552" y="597735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Walker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(0.154%)</a:t>
            </a:r>
            <a:r>
              <a:rPr lang="ko-KR" altLang="en-US" sz="1500" dirty="0"/>
              <a:t>은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혼자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3BAA4F-2285-460F-979E-5F73A9F43D82}"/>
              </a:ext>
            </a:extLst>
          </p:cNvPr>
          <p:cNvSpPr txBox="1"/>
          <p:nvPr/>
        </p:nvSpPr>
        <p:spPr>
          <a:xfrm>
            <a:off x="362551" y="617813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서로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(0.151%)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(0.060%)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FDE0A0-CD38-4EC4-BF0B-A84940158BEA}"/>
              </a:ext>
            </a:extLst>
          </p:cNvPr>
          <p:cNvSpPr txBox="1"/>
          <p:nvPr/>
        </p:nvSpPr>
        <p:spPr>
          <a:xfrm>
            <a:off x="362551" y="637139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사랑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(0.148%)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(0.430%)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 (‘LOVE’</a:t>
            </a:r>
            <a:r>
              <a:rPr lang="ko-KR" altLang="en-US" sz="1500" dirty="0"/>
              <a:t>도 적은 편</a:t>
            </a:r>
            <a:r>
              <a:rPr lang="en-US" altLang="ko-KR" sz="15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59595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세븐틴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D22F8F-0A81-4266-922F-0C15CC99C3BD}"/>
              </a:ext>
            </a:extLst>
          </p:cNvPr>
          <p:cNvSpPr txBox="1"/>
          <p:nvPr/>
        </p:nvSpPr>
        <p:spPr>
          <a:xfrm>
            <a:off x="362561" y="78526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어디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(0.142%)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(0.074%)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A3E65E-B3FA-45B6-BEF2-5E2B021B8AF2}"/>
              </a:ext>
            </a:extLst>
          </p:cNvPr>
          <p:cNvSpPr txBox="1"/>
          <p:nvPr/>
        </p:nvSpPr>
        <p:spPr>
          <a:xfrm>
            <a:off x="362560" y="98604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숨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(0.139%)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(0.076%)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351A5F-8B6E-4149-A0DA-71CE0F9F728F}"/>
              </a:ext>
            </a:extLst>
          </p:cNvPr>
          <p:cNvSpPr txBox="1"/>
          <p:nvPr/>
        </p:nvSpPr>
        <p:spPr>
          <a:xfrm>
            <a:off x="362559" y="118682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노래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(0.132%)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4CE60E-19D4-47A6-8C00-147B35E40DCA}"/>
              </a:ext>
            </a:extLst>
          </p:cNvPr>
          <p:cNvSpPr txBox="1"/>
          <p:nvPr/>
        </p:nvSpPr>
        <p:spPr>
          <a:xfrm>
            <a:off x="362559" y="138760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옆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(0.129%)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(0.037%)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F0C74B-DDD3-433C-95A1-3B9662DDC4DF}"/>
              </a:ext>
            </a:extLst>
          </p:cNvPr>
          <p:cNvSpPr txBox="1"/>
          <p:nvPr/>
        </p:nvSpPr>
        <p:spPr>
          <a:xfrm>
            <a:off x="362559" y="158838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UH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(0.129%)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7344F3-D341-47C4-9D4F-23BD7E8E46E0}"/>
              </a:ext>
            </a:extLst>
          </p:cNvPr>
          <p:cNvSpPr txBox="1"/>
          <p:nvPr/>
        </p:nvSpPr>
        <p:spPr>
          <a:xfrm>
            <a:off x="362559" y="179477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Change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(0.129%)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(0.041%)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EA77C3-EF0A-4531-8746-4D279EC3D255}"/>
              </a:ext>
            </a:extLst>
          </p:cNvPr>
          <p:cNvSpPr txBox="1"/>
          <p:nvPr/>
        </p:nvSpPr>
        <p:spPr>
          <a:xfrm>
            <a:off x="362559" y="198993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Head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(0.126%)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7862E1-7A56-460F-A160-92AF154A11DF}"/>
              </a:ext>
            </a:extLst>
          </p:cNvPr>
          <p:cNvSpPr txBox="1"/>
          <p:nvPr/>
        </p:nvSpPr>
        <p:spPr>
          <a:xfrm>
            <a:off x="362556" y="221698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잘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(0.123%)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(0.074%)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F2E385-01B7-4DAB-B345-5421C86F8D0D}"/>
              </a:ext>
            </a:extLst>
          </p:cNvPr>
          <p:cNvSpPr txBox="1"/>
          <p:nvPr/>
        </p:nvSpPr>
        <p:spPr>
          <a:xfrm>
            <a:off x="362556" y="241214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위해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(0.120%)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2CE0CE-A0ED-42CB-971F-9A3A067AE1FC}"/>
              </a:ext>
            </a:extLst>
          </p:cNvPr>
          <p:cNvSpPr txBox="1"/>
          <p:nvPr/>
        </p:nvSpPr>
        <p:spPr>
          <a:xfrm>
            <a:off x="362556" y="264445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만세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(0.117%)</a:t>
            </a:r>
            <a:r>
              <a:rPr lang="ko-KR" altLang="en-US" sz="1500" dirty="0"/>
              <a:t>은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혼자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4E22F0-747D-4BAA-8953-60A20184BADF}"/>
              </a:ext>
            </a:extLst>
          </p:cNvPr>
          <p:cNvSpPr txBox="1"/>
          <p:nvPr/>
        </p:nvSpPr>
        <p:spPr>
          <a:xfrm>
            <a:off x="362556" y="284090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혼자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(0.113%)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(0.067%)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A0033F-C323-46E4-B820-A8D81A0EE4EB}"/>
              </a:ext>
            </a:extLst>
          </p:cNvPr>
          <p:cNvSpPr txBox="1"/>
          <p:nvPr/>
        </p:nvSpPr>
        <p:spPr>
          <a:xfrm>
            <a:off x="362555" y="304637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없어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(0.113%)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(0.187%)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적게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0D5D49-4426-44F2-8372-926E00D6CACF}"/>
              </a:ext>
            </a:extLst>
          </p:cNvPr>
          <p:cNvSpPr txBox="1"/>
          <p:nvPr/>
        </p:nvSpPr>
        <p:spPr>
          <a:xfrm>
            <a:off x="362555" y="325946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그냥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(0.113%)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(0.057%)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9DDCD9-1F4B-4949-9B01-EDA1D29D35AB}"/>
              </a:ext>
            </a:extLst>
          </p:cNvPr>
          <p:cNvSpPr txBox="1"/>
          <p:nvPr/>
        </p:nvSpPr>
        <p:spPr>
          <a:xfrm>
            <a:off x="362555" y="346492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앞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(0.110%)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(0.061%)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CE1776-0EC7-46E8-B6A0-6ADEB83C6D88}"/>
              </a:ext>
            </a:extLst>
          </p:cNvPr>
          <p:cNvSpPr txBox="1"/>
          <p:nvPr/>
        </p:nvSpPr>
        <p:spPr>
          <a:xfrm>
            <a:off x="362555" y="367029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기대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(0.110%)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04152C-6BEE-4E24-91BC-539E08F187D3}"/>
              </a:ext>
            </a:extLst>
          </p:cNvPr>
          <p:cNvSpPr txBox="1"/>
          <p:nvPr/>
        </p:nvSpPr>
        <p:spPr>
          <a:xfrm>
            <a:off x="362555" y="390907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기분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(0.110%)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69A20C-3E3F-4C78-ACEF-4C4F6705CEA1}"/>
              </a:ext>
            </a:extLst>
          </p:cNvPr>
          <p:cNvSpPr txBox="1"/>
          <p:nvPr/>
        </p:nvSpPr>
        <p:spPr>
          <a:xfrm>
            <a:off x="362555" y="411975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너무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(0.185%)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적게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9622D7-73BE-4AFC-86A4-D4FC97AE39FA}"/>
              </a:ext>
            </a:extLst>
          </p:cNvPr>
          <p:cNvSpPr txBox="1"/>
          <p:nvPr/>
        </p:nvSpPr>
        <p:spPr>
          <a:xfrm>
            <a:off x="362554" y="431622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세상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(0.181%)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적게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EEDF3E-77DD-4390-8235-E5B12AE245A9}"/>
              </a:ext>
            </a:extLst>
          </p:cNvPr>
          <p:cNvSpPr txBox="1"/>
          <p:nvPr/>
        </p:nvSpPr>
        <p:spPr>
          <a:xfrm>
            <a:off x="362554" y="456547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짝짝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(0.101%)</a:t>
            </a:r>
            <a:r>
              <a:rPr lang="ko-KR" altLang="en-US" sz="1500" dirty="0"/>
              <a:t>은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혼자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FEBB230-61D8-42A1-B582-CE4E67E711CD}"/>
              </a:ext>
            </a:extLst>
          </p:cNvPr>
          <p:cNvSpPr txBox="1"/>
          <p:nvPr/>
        </p:nvSpPr>
        <p:spPr>
          <a:xfrm>
            <a:off x="362554" y="480826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뭘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7D6312-00A3-4539-8D2A-5A239F9A7E7D}"/>
              </a:ext>
            </a:extLst>
          </p:cNvPr>
          <p:cNvSpPr txBox="1"/>
          <p:nvPr/>
        </p:nvSpPr>
        <p:spPr>
          <a:xfrm>
            <a:off x="362554" y="501493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 err="1">
                <a:solidFill>
                  <a:srgbClr val="004CF6"/>
                </a:solidFill>
              </a:rPr>
              <a:t>Thinkin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(0.101%)</a:t>
            </a:r>
            <a:r>
              <a:rPr lang="ko-KR" altLang="en-US" sz="1500" dirty="0"/>
              <a:t>은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혼자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0C2D29-0DB8-4B07-97EA-28D96D2C6A6E}"/>
              </a:ext>
            </a:extLst>
          </p:cNvPr>
          <p:cNvSpPr txBox="1"/>
          <p:nvPr/>
        </p:nvSpPr>
        <p:spPr>
          <a:xfrm>
            <a:off x="362554" y="526792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WOO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C8E8270-99BF-40A6-9850-AEA2009F418D}"/>
              </a:ext>
            </a:extLst>
          </p:cNvPr>
          <p:cNvSpPr txBox="1"/>
          <p:nvPr/>
        </p:nvSpPr>
        <p:spPr>
          <a:xfrm>
            <a:off x="362554" y="550148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Holi</a:t>
            </a:r>
            <a:r>
              <a:rPr lang="en-US" altLang="ko-KR" sz="1500" dirty="0"/>
              <a:t>’</a:t>
            </a:r>
            <a:r>
              <a:rPr lang="ko-KR" altLang="en-US" sz="1500" dirty="0"/>
              <a:t> </a:t>
            </a:r>
            <a:r>
              <a:rPr lang="en-US" altLang="ko-KR" sz="1500" dirty="0"/>
              <a:t>(0.101%)</a:t>
            </a:r>
            <a:r>
              <a:rPr lang="ko-KR" altLang="en-US" sz="1500" dirty="0"/>
              <a:t>은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혼자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3CACFD-7C7E-4D4C-A363-618D8A964019}"/>
              </a:ext>
            </a:extLst>
          </p:cNvPr>
          <p:cNvSpPr txBox="1"/>
          <p:nvPr/>
        </p:nvSpPr>
        <p:spPr>
          <a:xfrm>
            <a:off x="362554" y="572757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유행가</a:t>
            </a:r>
            <a:r>
              <a:rPr lang="en-US" altLang="ko-KR" sz="1500" dirty="0"/>
              <a:t>’</a:t>
            </a:r>
            <a:r>
              <a:rPr lang="ko-KR" altLang="en-US" sz="1500" dirty="0"/>
              <a:t> </a:t>
            </a:r>
            <a:r>
              <a:rPr lang="en-US" altLang="ko-KR" sz="1500" dirty="0"/>
              <a:t>(0.094%)</a:t>
            </a:r>
            <a:r>
              <a:rPr lang="ko-KR" altLang="en-US" sz="1500" dirty="0"/>
              <a:t>은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혼자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235E989-6166-43DD-BFFE-98A5B8976C95}"/>
              </a:ext>
            </a:extLst>
          </p:cNvPr>
          <p:cNvSpPr txBox="1"/>
          <p:nvPr/>
        </p:nvSpPr>
        <p:spPr>
          <a:xfrm>
            <a:off x="362554" y="596329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내일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(0.094%)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(0.043%)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723BCA-B9C4-4839-83B9-0A1FC116453F}"/>
              </a:ext>
            </a:extLst>
          </p:cNvPr>
          <p:cNvSpPr txBox="1"/>
          <p:nvPr/>
        </p:nvSpPr>
        <p:spPr>
          <a:xfrm>
            <a:off x="362554" y="618723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WOW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(0.021%)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942D6BF-6E87-408F-AF53-1DDE96E8A7BC}"/>
              </a:ext>
            </a:extLst>
          </p:cNvPr>
          <p:cNvSpPr txBox="1"/>
          <p:nvPr/>
        </p:nvSpPr>
        <p:spPr>
          <a:xfrm>
            <a:off x="362554" y="640635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곁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(0.038%)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(0.117%)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3273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세븐틴</a:t>
            </a:r>
            <a:r>
              <a:rPr lang="en-US" altLang="ko-KR" dirty="0"/>
              <a:t>(</a:t>
            </a:r>
            <a:r>
              <a:rPr lang="ko-KR" altLang="en-US" dirty="0"/>
              <a:t>해석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1F9BC6-FA82-4BDB-B907-1CA9E70873BA}"/>
              </a:ext>
            </a:extLst>
          </p:cNvPr>
          <p:cNvSpPr txBox="1"/>
          <p:nvPr/>
        </p:nvSpPr>
        <p:spPr>
          <a:xfrm>
            <a:off x="371525" y="883877"/>
            <a:ext cx="111660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500" dirty="0">
                <a:sym typeface="Wingdings" panose="05000000000000000000" pitchFamily="2" charset="2"/>
              </a:rPr>
              <a:t>‘OH’, ‘YEH’, ‘</a:t>
            </a:r>
            <a:r>
              <a:rPr lang="ko-KR" altLang="en-US" sz="1500" dirty="0">
                <a:sym typeface="Wingdings" panose="05000000000000000000" pitchFamily="2" charset="2"/>
              </a:rPr>
              <a:t>붐</a:t>
            </a:r>
            <a:r>
              <a:rPr lang="en-US" altLang="ko-KR" sz="1500" dirty="0">
                <a:sym typeface="Wingdings" panose="05000000000000000000" pitchFamily="2" charset="2"/>
              </a:rPr>
              <a:t>’, ‘</a:t>
            </a:r>
            <a:r>
              <a:rPr lang="en-US" altLang="ko-KR" sz="1500" dirty="0" err="1">
                <a:sym typeface="Wingdings" panose="05000000000000000000" pitchFamily="2" charset="2"/>
              </a:rPr>
              <a:t>Wuh</a:t>
            </a:r>
            <a:r>
              <a:rPr lang="en-US" altLang="ko-KR" sz="1500" dirty="0">
                <a:sym typeface="Wingdings" panose="05000000000000000000" pitchFamily="2" charset="2"/>
              </a:rPr>
              <a:t>’, ‘UH’, ‘</a:t>
            </a:r>
            <a:r>
              <a:rPr lang="ko-KR" altLang="en-US" sz="1500" dirty="0">
                <a:sym typeface="Wingdings" panose="05000000000000000000" pitchFamily="2" charset="2"/>
              </a:rPr>
              <a:t>만세</a:t>
            </a:r>
            <a:r>
              <a:rPr lang="en-US" altLang="ko-KR" sz="1500" dirty="0"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ym typeface="Wingdings" panose="05000000000000000000" pitchFamily="2" charset="2"/>
              </a:rPr>
              <a:t>짝짝</a:t>
            </a:r>
            <a:r>
              <a:rPr lang="en-US" altLang="ko-KR" sz="1500" dirty="0">
                <a:sym typeface="Wingdings" panose="05000000000000000000" pitchFamily="2" charset="2"/>
              </a:rPr>
              <a:t>’, ‘WOO’, ‘Holi’, ‘WOW’ </a:t>
            </a:r>
            <a:r>
              <a:rPr lang="ko-KR" altLang="en-US" sz="1500" dirty="0">
                <a:sym typeface="Wingdings" panose="05000000000000000000" pitchFamily="2" charset="2"/>
              </a:rPr>
              <a:t>등의 다양한 추임새가 등장한다</a:t>
            </a:r>
            <a:r>
              <a:rPr lang="en-US" altLang="ko-KR" sz="1500" dirty="0">
                <a:sym typeface="Wingdings" panose="05000000000000000000" pitchFamily="2" charset="2"/>
              </a:rPr>
              <a:t>. </a:t>
            </a:r>
            <a:r>
              <a:rPr lang="ko-KR" altLang="en-US" sz="1500" dirty="0">
                <a:sym typeface="Wingdings" panose="05000000000000000000" pitchFamily="2" charset="2"/>
              </a:rPr>
              <a:t>또한 다른 그룹에서는 자주 등장하지 않았던 </a:t>
            </a:r>
            <a:r>
              <a:rPr lang="en-US" altLang="ko-KR" sz="1500" dirty="0">
                <a:sym typeface="Wingdings" panose="05000000000000000000" pitchFamily="2" charset="2"/>
              </a:rPr>
              <a:t>‘ROCK’, ‘GOD’, ‘Walker’, ‘Change’, ‘Head’, ‘</a:t>
            </a:r>
            <a:r>
              <a:rPr lang="en-US" altLang="ko-KR" sz="1500" dirty="0" err="1">
                <a:sym typeface="Wingdings" panose="05000000000000000000" pitchFamily="2" charset="2"/>
              </a:rPr>
              <a:t>Thinkin</a:t>
            </a:r>
            <a:r>
              <a:rPr lang="en-US" altLang="ko-KR" sz="1500" dirty="0"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ym typeface="Wingdings" panose="05000000000000000000" pitchFamily="2" charset="2"/>
              </a:rPr>
              <a:t>뭘</a:t>
            </a:r>
            <a:r>
              <a:rPr lang="en-US" altLang="ko-KR" sz="1500" dirty="0"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ym typeface="Wingdings" panose="05000000000000000000" pitchFamily="2" charset="2"/>
              </a:rPr>
              <a:t>유행가</a:t>
            </a:r>
            <a:r>
              <a:rPr lang="en-US" altLang="ko-KR" sz="1500" dirty="0">
                <a:sym typeface="Wingdings" panose="05000000000000000000" pitchFamily="2" charset="2"/>
              </a:rPr>
              <a:t>’ </a:t>
            </a:r>
            <a:r>
              <a:rPr lang="ko-KR" altLang="en-US" sz="1500" dirty="0">
                <a:sym typeface="Wingdings" panose="05000000000000000000" pitchFamily="2" charset="2"/>
              </a:rPr>
              <a:t>와 같은 단어들이 많이 등장한다</a:t>
            </a:r>
            <a:r>
              <a:rPr lang="en-US" altLang="ko-KR" sz="1500" dirty="0">
                <a:sym typeface="Wingdings" panose="05000000000000000000" pitchFamily="2" charset="2"/>
              </a:rPr>
              <a:t>. </a:t>
            </a:r>
            <a:r>
              <a:rPr lang="ko-KR" altLang="en-US" sz="1500" dirty="0">
                <a:sym typeface="Wingdings" panose="05000000000000000000" pitchFamily="2" charset="2"/>
              </a:rPr>
              <a:t>이를 통해 </a:t>
            </a:r>
            <a:r>
              <a:rPr lang="ko-KR" altLang="en-US" sz="1500" dirty="0" err="1">
                <a:sym typeface="Wingdings" panose="05000000000000000000" pitchFamily="2" charset="2"/>
              </a:rPr>
              <a:t>세븐틴의</a:t>
            </a:r>
            <a:r>
              <a:rPr lang="ko-KR" altLang="en-US" sz="1500" dirty="0">
                <a:sym typeface="Wingdings" panose="05000000000000000000" pitchFamily="2" charset="2"/>
              </a:rPr>
              <a:t> 노래는 서정적이기 보다는 신나는 댄스음악이나 </a:t>
            </a:r>
            <a:r>
              <a:rPr lang="ko-KR" altLang="en-US" sz="1500" dirty="0" err="1">
                <a:sym typeface="Wingdings" panose="05000000000000000000" pitchFamily="2" charset="2"/>
              </a:rPr>
              <a:t>힙함이</a:t>
            </a:r>
            <a:r>
              <a:rPr lang="ko-KR" altLang="en-US" sz="1500" dirty="0">
                <a:sym typeface="Wingdings" panose="05000000000000000000" pitchFamily="2" charset="2"/>
              </a:rPr>
              <a:t> </a:t>
            </a:r>
            <a:r>
              <a:rPr lang="ko-KR" altLang="en-US" sz="1500" dirty="0" err="1">
                <a:sym typeface="Wingdings" panose="05000000000000000000" pitchFamily="2" charset="2"/>
              </a:rPr>
              <a:t>느껴짐을</a:t>
            </a:r>
            <a:r>
              <a:rPr lang="ko-KR" altLang="en-US" sz="1500" dirty="0">
                <a:sym typeface="Wingdings" panose="05000000000000000000" pitchFamily="2" charset="2"/>
              </a:rPr>
              <a:t> 알 수 있다</a:t>
            </a:r>
            <a:r>
              <a:rPr lang="en-US" altLang="ko-KR" sz="1500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500" dirty="0">
                <a:sym typeface="Wingdings" panose="05000000000000000000" pitchFamily="2" charset="2"/>
              </a:rPr>
              <a:t>다른 팀에 비해 부정적인 느낌의 어휘들이 많이 사용되지 않았다</a:t>
            </a:r>
            <a:r>
              <a:rPr lang="en-US" altLang="ko-KR" sz="1500" dirty="0">
                <a:sym typeface="Wingdings" panose="05000000000000000000" pitchFamily="2" charset="2"/>
              </a:rPr>
              <a:t>. </a:t>
            </a:r>
            <a:r>
              <a:rPr lang="ko-KR" altLang="en-US" sz="1500" dirty="0">
                <a:sym typeface="Wingdings" panose="05000000000000000000" pitchFamily="2" charset="2"/>
              </a:rPr>
              <a:t>반대로 </a:t>
            </a: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돼</a:t>
            </a:r>
            <a:r>
              <a:rPr lang="en-US" altLang="ko-KR" sz="1500" dirty="0"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ym typeface="Wingdings" panose="05000000000000000000" pitchFamily="2" charset="2"/>
              </a:rPr>
              <a:t>해</a:t>
            </a:r>
            <a:r>
              <a:rPr lang="en-US" altLang="ko-KR" sz="1500" dirty="0">
                <a:sym typeface="Wingdings" panose="05000000000000000000" pitchFamily="2" charset="2"/>
              </a:rPr>
              <a:t>(</a:t>
            </a:r>
            <a:r>
              <a:rPr lang="ko-KR" altLang="en-US" sz="1500" dirty="0">
                <a:sym typeface="Wingdings" panose="05000000000000000000" pitchFamily="2" charset="2"/>
              </a:rPr>
              <a:t>명사</a:t>
            </a:r>
            <a:r>
              <a:rPr lang="en-US" altLang="ko-KR" sz="1500" dirty="0">
                <a:sym typeface="Wingdings" panose="05000000000000000000" pitchFamily="2" charset="2"/>
              </a:rPr>
              <a:t>)’, ‘</a:t>
            </a:r>
            <a:r>
              <a:rPr lang="ko-KR" altLang="en-US" sz="1500" dirty="0">
                <a:sym typeface="Wingdings" panose="05000000000000000000" pitchFamily="2" charset="2"/>
              </a:rPr>
              <a:t>마음</a:t>
            </a:r>
            <a:r>
              <a:rPr lang="en-US" altLang="ko-KR" sz="1500" dirty="0"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ym typeface="Wingdings" panose="05000000000000000000" pitchFamily="2" charset="2"/>
              </a:rPr>
              <a:t>있어</a:t>
            </a:r>
            <a:r>
              <a:rPr lang="en-US" altLang="ko-KR" sz="1500" dirty="0">
                <a:sym typeface="Wingdings" panose="05000000000000000000" pitchFamily="2" charset="2"/>
              </a:rPr>
              <a:t>‘, ‘UP’, ‘</a:t>
            </a:r>
            <a:r>
              <a:rPr lang="ko-KR" altLang="en-US" sz="1500" dirty="0">
                <a:sym typeface="Wingdings" panose="05000000000000000000" pitchFamily="2" charset="2"/>
              </a:rPr>
              <a:t>있는</a:t>
            </a:r>
            <a:r>
              <a:rPr lang="en-US" altLang="ko-KR" sz="1500" dirty="0"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ym typeface="Wingdings" panose="05000000000000000000" pitchFamily="2" charset="2"/>
              </a:rPr>
              <a:t>잘</a:t>
            </a:r>
            <a:r>
              <a:rPr lang="en-US" altLang="ko-KR" sz="1500" dirty="0"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ym typeface="Wingdings" panose="05000000000000000000" pitchFamily="2" charset="2"/>
              </a:rPr>
              <a:t>기대</a:t>
            </a:r>
            <a:r>
              <a:rPr lang="en-US" altLang="ko-KR" sz="1500" dirty="0"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ym typeface="Wingdings" panose="05000000000000000000" pitchFamily="2" charset="2"/>
              </a:rPr>
              <a:t>위해</a:t>
            </a:r>
            <a:r>
              <a:rPr lang="en-US" altLang="ko-KR" sz="1500" dirty="0"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ym typeface="Wingdings" panose="05000000000000000000" pitchFamily="2" charset="2"/>
              </a:rPr>
              <a:t>유행가</a:t>
            </a:r>
            <a:r>
              <a:rPr lang="en-US" altLang="ko-KR" sz="1500" dirty="0">
                <a:sym typeface="Wingdings" panose="05000000000000000000" pitchFamily="2" charset="2"/>
              </a:rPr>
              <a:t>’</a:t>
            </a:r>
            <a:r>
              <a:rPr lang="ko-KR" altLang="en-US" sz="1500" dirty="0">
                <a:sym typeface="Wingdings" panose="05000000000000000000" pitchFamily="2" charset="2"/>
              </a:rPr>
              <a:t>등 긍정적인 느낌의 어휘들이 많이 등장한다</a:t>
            </a:r>
            <a:r>
              <a:rPr lang="en-US" altLang="ko-KR" sz="1500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때</a:t>
            </a:r>
            <a:r>
              <a:rPr lang="en-US" altLang="ko-KR" sz="1500" dirty="0"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ym typeface="Wingdings" panose="05000000000000000000" pitchFamily="2" charset="2"/>
              </a:rPr>
              <a:t>시간</a:t>
            </a:r>
            <a:r>
              <a:rPr lang="en-US" altLang="ko-KR" sz="1500" dirty="0">
                <a:sym typeface="Wingdings" panose="05000000000000000000" pitchFamily="2" charset="2"/>
              </a:rPr>
              <a:t>‘, ‘</a:t>
            </a:r>
            <a:r>
              <a:rPr lang="ko-KR" altLang="en-US" sz="1500" dirty="0">
                <a:sym typeface="Wingdings" panose="05000000000000000000" pitchFamily="2" charset="2"/>
              </a:rPr>
              <a:t>지금</a:t>
            </a:r>
            <a:r>
              <a:rPr lang="en-US" altLang="ko-KR" sz="1500" dirty="0">
                <a:sym typeface="Wingdings" panose="05000000000000000000" pitchFamily="2" charset="2"/>
              </a:rPr>
              <a:t>’,</a:t>
            </a:r>
            <a:r>
              <a:rPr lang="ko-KR" altLang="en-US" sz="1500" dirty="0">
                <a:sym typeface="Wingdings" panose="05000000000000000000" pitchFamily="2" charset="2"/>
              </a:rPr>
              <a:t> </a:t>
            </a: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매일</a:t>
            </a:r>
            <a:r>
              <a:rPr lang="en-US" altLang="ko-KR" sz="1500" dirty="0"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ym typeface="Wingdings" panose="05000000000000000000" pitchFamily="2" charset="2"/>
              </a:rPr>
              <a:t>내일</a:t>
            </a:r>
            <a:r>
              <a:rPr lang="en-US" altLang="ko-KR" sz="1500" dirty="0">
                <a:sym typeface="Wingdings" panose="05000000000000000000" pitchFamily="2" charset="2"/>
              </a:rPr>
              <a:t>’ </a:t>
            </a:r>
            <a:r>
              <a:rPr lang="ko-KR" altLang="en-US" sz="1500" dirty="0">
                <a:sym typeface="Wingdings" panose="05000000000000000000" pitchFamily="2" charset="2"/>
              </a:rPr>
              <a:t>등의 시간적 표현과</a:t>
            </a:r>
            <a:r>
              <a:rPr lang="en-US" altLang="ko-KR" sz="1500" dirty="0">
                <a:sym typeface="Wingdings" panose="05000000000000000000" pitchFamily="2" charset="2"/>
              </a:rPr>
              <a:t>, ‘UP’, ‘</a:t>
            </a:r>
            <a:r>
              <a:rPr lang="ko-KR" altLang="en-US" sz="1500" dirty="0">
                <a:sym typeface="Wingdings" panose="05000000000000000000" pitchFamily="2" charset="2"/>
              </a:rPr>
              <a:t>어디</a:t>
            </a:r>
            <a:r>
              <a:rPr lang="en-US" altLang="ko-KR" sz="1500" dirty="0"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ym typeface="Wingdings" panose="05000000000000000000" pitchFamily="2" charset="2"/>
              </a:rPr>
              <a:t>옆</a:t>
            </a:r>
            <a:r>
              <a:rPr lang="en-US" altLang="ko-KR" sz="1500" dirty="0"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ym typeface="Wingdings" panose="05000000000000000000" pitchFamily="2" charset="2"/>
              </a:rPr>
              <a:t>앞</a:t>
            </a:r>
            <a:r>
              <a:rPr lang="en-US" altLang="ko-KR" sz="1500" dirty="0">
                <a:sym typeface="Wingdings" panose="05000000000000000000" pitchFamily="2" charset="2"/>
              </a:rPr>
              <a:t>’ </a:t>
            </a:r>
            <a:r>
              <a:rPr lang="ko-KR" altLang="en-US" sz="1500" dirty="0">
                <a:sym typeface="Wingdings" panose="05000000000000000000" pitchFamily="2" charset="2"/>
              </a:rPr>
              <a:t>등의 공간적 표현이 비교적 자주 등장한다</a:t>
            </a:r>
            <a:r>
              <a:rPr lang="en-US" altLang="ko-KR" sz="1500" dirty="0">
                <a:sym typeface="Wingdings" panose="05000000000000000000" pitchFamily="2" charset="2"/>
              </a:rPr>
              <a:t>. </a:t>
            </a:r>
            <a:r>
              <a:rPr lang="ko-KR" altLang="en-US" sz="1500" dirty="0">
                <a:sym typeface="Wingdings" panose="05000000000000000000" pitchFamily="2" charset="2"/>
              </a:rPr>
              <a:t>즉</a:t>
            </a:r>
            <a:r>
              <a:rPr lang="en-US" altLang="ko-KR" sz="1500" dirty="0">
                <a:sym typeface="Wingdings" panose="05000000000000000000" pitchFamily="2" charset="2"/>
              </a:rPr>
              <a:t>, </a:t>
            </a:r>
            <a:r>
              <a:rPr lang="ko-KR" altLang="en-US" sz="1500" dirty="0" err="1">
                <a:sym typeface="Wingdings" panose="05000000000000000000" pitchFamily="2" charset="2"/>
              </a:rPr>
              <a:t>시공간적인</a:t>
            </a:r>
            <a:r>
              <a:rPr lang="ko-KR" altLang="en-US" sz="1500" dirty="0">
                <a:sym typeface="Wingdings" panose="05000000000000000000" pitchFamily="2" charset="2"/>
              </a:rPr>
              <a:t> 표현을 자주 넣어서 구체적인 때와 장소를 계속 언급해줌으로써 생생하고 선명한 느낌을 받을 수 있다</a:t>
            </a:r>
            <a:r>
              <a:rPr lang="en-US" altLang="ko-KR" sz="1500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500" dirty="0">
                <a:sym typeface="Wingdings" panose="05000000000000000000" pitchFamily="2" charset="2"/>
              </a:rPr>
              <a:t>사랑에 대해 직접적으로 이야기하는 가사는 다른 그룹에 비해 나타나지 않고 있다</a:t>
            </a:r>
            <a:r>
              <a:rPr lang="en-US" altLang="ko-KR" sz="1500" dirty="0">
                <a:sym typeface="Wingdings" panose="05000000000000000000" pitchFamily="2" charset="2"/>
              </a:rPr>
              <a:t>. </a:t>
            </a:r>
          </a:p>
          <a:p>
            <a:endParaRPr lang="en-US" altLang="ko-KR" sz="15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500" dirty="0" err="1">
                <a:sym typeface="Wingdings" panose="05000000000000000000" pitchFamily="2" charset="2"/>
              </a:rPr>
              <a:t>세븐틴</a:t>
            </a:r>
            <a:r>
              <a:rPr lang="ko-KR" altLang="en-US" sz="1500" dirty="0">
                <a:sym typeface="Wingdings" panose="05000000000000000000" pitchFamily="2" charset="2"/>
              </a:rPr>
              <a:t> 노래가사의 주제는 </a:t>
            </a: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사랑</a:t>
            </a:r>
            <a:r>
              <a:rPr lang="en-US" altLang="ko-KR" sz="1500" dirty="0">
                <a:sym typeface="Wingdings" panose="05000000000000000000" pitchFamily="2" charset="2"/>
              </a:rPr>
              <a:t>’</a:t>
            </a:r>
            <a:r>
              <a:rPr lang="ko-KR" altLang="en-US" sz="1500" dirty="0">
                <a:sym typeface="Wingdings" panose="05000000000000000000" pitchFamily="2" charset="2"/>
              </a:rPr>
              <a:t>에 국한되어 있지 않고 다양한 편이다</a:t>
            </a:r>
            <a:r>
              <a:rPr lang="en-US" altLang="ko-KR" sz="1500" dirty="0">
                <a:sym typeface="Wingdings" panose="05000000000000000000" pitchFamily="2" charset="2"/>
              </a:rPr>
              <a:t>. </a:t>
            </a:r>
            <a:r>
              <a:rPr lang="ko-KR" altLang="en-US" sz="1500" dirty="0">
                <a:sym typeface="Wingdings" panose="05000000000000000000" pitchFamily="2" charset="2"/>
              </a:rPr>
              <a:t>노래의 분위기는 서정적이기 보다는</a:t>
            </a:r>
            <a:r>
              <a:rPr lang="en-US" altLang="ko-KR" sz="1500" dirty="0">
                <a:sym typeface="Wingdings" panose="05000000000000000000" pitchFamily="2" charset="2"/>
              </a:rPr>
              <a:t>, </a:t>
            </a:r>
            <a:r>
              <a:rPr lang="ko-KR" altLang="en-US" sz="1500" dirty="0">
                <a:sym typeface="Wingdings" panose="05000000000000000000" pitchFamily="2" charset="2"/>
              </a:rPr>
              <a:t>강렬하고 신나는 댄스음악이나</a:t>
            </a:r>
            <a:r>
              <a:rPr lang="en-US" altLang="ko-KR" sz="1500" dirty="0">
                <a:sym typeface="Wingdings" panose="05000000000000000000" pitchFamily="2" charset="2"/>
              </a:rPr>
              <a:t> </a:t>
            </a:r>
            <a:r>
              <a:rPr lang="ko-KR" altLang="en-US" sz="1500" dirty="0">
                <a:sym typeface="Wingdings" panose="05000000000000000000" pitchFamily="2" charset="2"/>
              </a:rPr>
              <a:t>힙합음악에 가까운 분위기로</a:t>
            </a:r>
            <a:r>
              <a:rPr lang="en-US" altLang="ko-KR" sz="1500" dirty="0">
                <a:sym typeface="Wingdings" panose="05000000000000000000" pitchFamily="2" charset="2"/>
              </a:rPr>
              <a:t>, </a:t>
            </a:r>
            <a:r>
              <a:rPr lang="ko-KR" altLang="en-US" sz="1500" dirty="0">
                <a:sym typeface="Wingdings" panose="05000000000000000000" pitchFamily="2" charset="2"/>
              </a:rPr>
              <a:t>시공간적 표현을 통해 생생하고 선명한 느낌을 주고 있으며</a:t>
            </a:r>
            <a:r>
              <a:rPr lang="en-US" altLang="ko-KR" sz="1500" dirty="0">
                <a:sym typeface="Wingdings" panose="05000000000000000000" pitchFamily="2" charset="2"/>
              </a:rPr>
              <a:t>, </a:t>
            </a:r>
            <a:r>
              <a:rPr lang="ko-KR" altLang="en-US" sz="1500" dirty="0">
                <a:sym typeface="Wingdings" panose="05000000000000000000" pitchFamily="2" charset="2"/>
              </a:rPr>
              <a:t>주로 긍정적인 메시지를 담고있는 경향이 있다</a:t>
            </a:r>
            <a:r>
              <a:rPr lang="en-US" altLang="ko-KR" sz="1500" dirty="0"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9014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빅뱅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5D77531-28F8-49BB-8A27-BC90B9E8C593}"/>
              </a:ext>
            </a:extLst>
          </p:cNvPr>
          <p:cNvGrpSpPr/>
          <p:nvPr/>
        </p:nvGrpSpPr>
        <p:grpSpPr>
          <a:xfrm>
            <a:off x="376518" y="824751"/>
            <a:ext cx="2052918" cy="5719483"/>
            <a:chOff x="439270" y="1048870"/>
            <a:chExt cx="1488141" cy="431202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91A9C10-3EF4-47C4-9FAE-A9ED6EDDA8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427" t="26274" r="44338" b="10849"/>
            <a:stretch/>
          </p:blipFill>
          <p:spPr>
            <a:xfrm>
              <a:off x="1532964" y="1048870"/>
              <a:ext cx="394447" cy="431202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F60B84A-088C-4557-A105-394C0DBB1D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6274" r="91029" b="10849"/>
            <a:stretch/>
          </p:blipFill>
          <p:spPr>
            <a:xfrm>
              <a:off x="439270" y="1048871"/>
              <a:ext cx="1093694" cy="4312023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2F35985-EE70-43D1-8C4F-F61C067E384E}"/>
              </a:ext>
            </a:extLst>
          </p:cNvPr>
          <p:cNvGrpSpPr/>
          <p:nvPr/>
        </p:nvGrpSpPr>
        <p:grpSpPr>
          <a:xfrm>
            <a:off x="2859742" y="824750"/>
            <a:ext cx="1990164" cy="5719481"/>
            <a:chOff x="2859742" y="824751"/>
            <a:chExt cx="1470212" cy="416859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DA31895-95CC-4C15-9B68-729CEA0CDF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8365" r="89706" b="10850"/>
            <a:stretch/>
          </p:blipFill>
          <p:spPr>
            <a:xfrm>
              <a:off x="2859742" y="824751"/>
              <a:ext cx="1255059" cy="416859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C17FD31-B3FC-4056-87AC-0E397839B2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280" t="28365" r="34191" b="10850"/>
            <a:stretch/>
          </p:blipFill>
          <p:spPr>
            <a:xfrm>
              <a:off x="3899648" y="824751"/>
              <a:ext cx="430306" cy="4168589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13E428E-5FFD-489F-91F2-7EA5D12E215E}"/>
              </a:ext>
            </a:extLst>
          </p:cNvPr>
          <p:cNvGrpSpPr/>
          <p:nvPr/>
        </p:nvGrpSpPr>
        <p:grpSpPr>
          <a:xfrm>
            <a:off x="5506219" y="824750"/>
            <a:ext cx="2086887" cy="5719480"/>
            <a:chOff x="5506219" y="824750"/>
            <a:chExt cx="1517737" cy="418651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3AC2C6A-D5CF-4AEF-B7D6-EF33F990D1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8365" r="89169" b="10850"/>
            <a:stretch/>
          </p:blipFill>
          <p:spPr>
            <a:xfrm>
              <a:off x="5506219" y="824750"/>
              <a:ext cx="1320513" cy="416858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13084CB-C84E-40CF-94A5-8D2CEA0736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7132" t="28236" r="39632" b="10718"/>
            <a:stretch/>
          </p:blipFill>
          <p:spPr>
            <a:xfrm>
              <a:off x="6629508" y="824750"/>
              <a:ext cx="394448" cy="4186518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3236807-D937-47D3-A7FA-ACE0B54EB225}"/>
              </a:ext>
            </a:extLst>
          </p:cNvPr>
          <p:cNvSpPr txBox="1"/>
          <p:nvPr/>
        </p:nvSpPr>
        <p:spPr>
          <a:xfrm>
            <a:off x="7801533" y="824750"/>
            <a:ext cx="3442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94</a:t>
            </a:r>
            <a:r>
              <a:rPr lang="ko-KR" altLang="en-US" dirty="0"/>
              <a:t>개 중 </a:t>
            </a:r>
            <a:r>
              <a:rPr lang="en-US" altLang="ko-KR" dirty="0"/>
              <a:t>27</a:t>
            </a:r>
            <a:r>
              <a:rPr lang="ko-KR" altLang="en-US" dirty="0"/>
              <a:t>개 영어</a:t>
            </a:r>
            <a:endParaRPr lang="en-US" altLang="ko-KR" dirty="0"/>
          </a:p>
          <a:p>
            <a:r>
              <a:rPr lang="en-US" altLang="ko-KR" dirty="0"/>
              <a:t>1.149%~0.110%</a:t>
            </a:r>
          </a:p>
          <a:p>
            <a:r>
              <a:rPr lang="ko-KR" altLang="en-US" dirty="0"/>
              <a:t>비교적 다양한 단어가 사용됨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C0F28D-4FC5-4163-9DDA-D85BC02A9159}"/>
              </a:ext>
            </a:extLst>
          </p:cNvPr>
          <p:cNvSpPr txBox="1"/>
          <p:nvPr/>
        </p:nvSpPr>
        <p:spPr>
          <a:xfrm>
            <a:off x="7801533" y="2059469"/>
            <a:ext cx="380776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너</a:t>
            </a:r>
            <a:r>
              <a:rPr lang="en-US" altLang="ko-KR" dirty="0">
                <a:sym typeface="Wingdings" panose="05000000000000000000" pitchFamily="2" charset="2"/>
              </a:rPr>
              <a:t>, I, </a:t>
            </a:r>
            <a:r>
              <a:rPr lang="ko-KR" altLang="en-US" dirty="0">
                <a:sym typeface="Wingdings" panose="05000000000000000000" pitchFamily="2" charset="2"/>
              </a:rPr>
              <a:t>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사랑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해</a:t>
            </a:r>
            <a:r>
              <a:rPr lang="en-US" altLang="ko-KR" dirty="0">
                <a:sym typeface="Wingdings" panose="05000000000000000000" pitchFamily="2" charset="2"/>
              </a:rPr>
              <a:t>, TO, </a:t>
            </a:r>
            <a:r>
              <a:rPr lang="ko-KR" altLang="en-US" dirty="0">
                <a:sym typeface="Wingdings" panose="05000000000000000000" pitchFamily="2" charset="2"/>
              </a:rPr>
              <a:t>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넌</a:t>
            </a:r>
            <a:r>
              <a:rPr lang="en-US" altLang="ko-KR" dirty="0">
                <a:sym typeface="Wingdings" panose="05000000000000000000" pitchFamily="2" charset="2"/>
              </a:rPr>
              <a:t>, YOU, </a:t>
            </a:r>
            <a:r>
              <a:rPr lang="ko-KR" altLang="en-US" dirty="0">
                <a:sym typeface="Wingdings" panose="05000000000000000000" pitchFamily="2" charset="2"/>
              </a:rPr>
              <a:t>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오늘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우리</a:t>
            </a:r>
            <a:r>
              <a:rPr lang="en-US" altLang="ko-KR" dirty="0">
                <a:sym typeface="Wingdings" panose="05000000000000000000" pitchFamily="2" charset="2"/>
              </a:rPr>
              <a:t>, Girl, BABY, </a:t>
            </a:r>
            <a:r>
              <a:rPr lang="ko-KR" altLang="en-US" dirty="0">
                <a:sym typeface="Wingdings" panose="05000000000000000000" pitchFamily="2" charset="2"/>
              </a:rPr>
              <a:t>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또</a:t>
            </a:r>
            <a:r>
              <a:rPr lang="en-US" altLang="ko-KR" dirty="0">
                <a:sym typeface="Wingdings" panose="05000000000000000000" pitchFamily="2" charset="2"/>
              </a:rPr>
              <a:t>, MY, </a:t>
            </a:r>
            <a:r>
              <a:rPr lang="ko-KR" altLang="en-US" dirty="0">
                <a:sym typeface="Wingdings" panose="05000000000000000000" pitchFamily="2" charset="2"/>
              </a:rPr>
              <a:t>속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밤</a:t>
            </a:r>
            <a:r>
              <a:rPr lang="en-US" altLang="ko-KR" dirty="0">
                <a:sym typeface="Wingdings" panose="05000000000000000000" pitchFamily="2" charset="2"/>
              </a:rPr>
              <a:t>, OH, </a:t>
            </a:r>
            <a:r>
              <a:rPr lang="ko-KR" altLang="en-US" dirty="0">
                <a:sym typeface="Wingdings" panose="05000000000000000000" pitchFamily="2" charset="2"/>
              </a:rPr>
              <a:t>사람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세상</a:t>
            </a:r>
            <a:r>
              <a:rPr lang="en-US" altLang="ko-KR" dirty="0">
                <a:sym typeface="Wingdings" panose="05000000000000000000" pitchFamily="2" charset="2"/>
              </a:rPr>
              <a:t>, LOVE, </a:t>
            </a:r>
            <a:r>
              <a:rPr lang="ko-KR" altLang="en-US" dirty="0">
                <a:sym typeface="Wingdings" panose="05000000000000000000" pitchFamily="2" charset="2"/>
              </a:rPr>
              <a:t>끝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눈</a:t>
            </a:r>
            <a:r>
              <a:rPr lang="en-US" altLang="ko-KR" dirty="0">
                <a:sym typeface="Wingdings" panose="05000000000000000000" pitchFamily="2" charset="2"/>
              </a:rPr>
              <a:t>, GO, </a:t>
            </a:r>
            <a:r>
              <a:rPr lang="ko-KR" altLang="en-US" dirty="0">
                <a:sym typeface="Wingdings" panose="05000000000000000000" pitchFamily="2" charset="2"/>
              </a:rPr>
              <a:t>없는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너무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기억</a:t>
            </a:r>
            <a:r>
              <a:rPr lang="en-US" altLang="ko-KR" dirty="0">
                <a:sym typeface="Wingdings" panose="05000000000000000000" pitchFamily="2" charset="2"/>
              </a:rPr>
              <a:t>, OOH, Is, </a:t>
            </a:r>
            <a:r>
              <a:rPr lang="ko-KR" altLang="en-US" dirty="0">
                <a:sym typeface="Wingdings" panose="05000000000000000000" pitchFamily="2" charset="2"/>
              </a:rPr>
              <a:t>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않아</a:t>
            </a:r>
            <a:r>
              <a:rPr lang="en-US" altLang="ko-KR" dirty="0">
                <a:sym typeface="Wingdings" panose="05000000000000000000" pitchFamily="2" charset="2"/>
              </a:rPr>
              <a:t>, ME, </a:t>
            </a:r>
            <a:r>
              <a:rPr lang="ko-KR" altLang="en-US" dirty="0">
                <a:sym typeface="Wingdings" panose="05000000000000000000" pitchFamily="2" charset="2"/>
              </a:rPr>
              <a:t>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있어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없어</a:t>
            </a:r>
            <a:r>
              <a:rPr lang="en-US" altLang="ko-KR" dirty="0">
                <a:sym typeface="Wingdings" panose="05000000000000000000" pitchFamily="2" charset="2"/>
              </a:rPr>
              <a:t>, Your, </a:t>
            </a:r>
            <a:r>
              <a:rPr lang="ko-KR" altLang="en-US" dirty="0">
                <a:sym typeface="Wingdings" panose="05000000000000000000" pitchFamily="2" charset="2"/>
              </a:rPr>
              <a:t>마음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못</a:t>
            </a:r>
            <a:r>
              <a:rPr lang="en-US" altLang="ko-KR" dirty="0">
                <a:sym typeface="Wingdings" panose="05000000000000000000" pitchFamily="2" charset="2"/>
              </a:rPr>
              <a:t>, LET, </a:t>
            </a:r>
            <a:r>
              <a:rPr lang="ko-KR" altLang="en-US" dirty="0">
                <a:sym typeface="Wingdings" panose="05000000000000000000" pitchFamily="2" charset="2"/>
              </a:rPr>
              <a:t>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눈물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나를</a:t>
            </a:r>
            <a:r>
              <a:rPr lang="en-US" altLang="ko-KR" dirty="0">
                <a:sym typeface="Wingdings" panose="05000000000000000000" pitchFamily="2" charset="2"/>
              </a:rPr>
              <a:t>, High, </a:t>
            </a:r>
            <a:r>
              <a:rPr lang="ko-KR" altLang="en-US" dirty="0">
                <a:sym typeface="Wingdings" panose="05000000000000000000" pitchFamily="2" charset="2"/>
              </a:rPr>
              <a:t>지금</a:t>
            </a:r>
            <a:r>
              <a:rPr lang="en-US" altLang="ko-KR" dirty="0">
                <a:sym typeface="Wingdings" panose="05000000000000000000" pitchFamily="2" charset="2"/>
              </a:rPr>
              <a:t>, LIKE, </a:t>
            </a:r>
            <a:r>
              <a:rPr lang="ko-KR" altLang="en-US" dirty="0">
                <a:sym typeface="Wingdings" panose="05000000000000000000" pitchFamily="2" charset="2"/>
              </a:rPr>
              <a:t>이제</a:t>
            </a:r>
            <a:r>
              <a:rPr lang="en-US" altLang="ko-KR" dirty="0">
                <a:sym typeface="Wingdings" panose="05000000000000000000" pitchFamily="2" charset="2"/>
              </a:rPr>
              <a:t>, UH, WE,</a:t>
            </a:r>
            <a:r>
              <a:rPr lang="ko-KR" altLang="en-US" dirty="0">
                <a:sym typeface="Wingdings" panose="05000000000000000000" pitchFamily="2" charset="2"/>
              </a:rPr>
              <a:t> 하나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마지막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재미없어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아직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같이</a:t>
            </a:r>
            <a:r>
              <a:rPr lang="en-US" altLang="ko-KR" dirty="0">
                <a:sym typeface="Wingdings" panose="05000000000000000000" pitchFamily="2" charset="2"/>
              </a:rPr>
              <a:t>, Be,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하는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하늘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 ‘</a:t>
            </a:r>
            <a:r>
              <a:rPr lang="ko-KR" altLang="en-US" dirty="0">
                <a:sym typeface="Wingdings" panose="05000000000000000000" pitchFamily="2" charset="2"/>
              </a:rPr>
              <a:t>재미없어</a:t>
            </a:r>
            <a:r>
              <a:rPr lang="en-US" altLang="ko-KR" dirty="0">
                <a:sym typeface="Wingdings" panose="05000000000000000000" pitchFamily="2" charset="2"/>
              </a:rPr>
              <a:t>’</a:t>
            </a:r>
            <a:r>
              <a:rPr lang="ko-KR" altLang="en-US" dirty="0">
                <a:sym typeface="Wingdings" panose="05000000000000000000" pitchFamily="2" charset="2"/>
              </a:rPr>
              <a:t>라는 직설적인 표현이 등장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93105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빅뱅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6FA5BF-4AE4-4CAD-9066-93C16205D4F7}"/>
              </a:ext>
            </a:extLst>
          </p:cNvPr>
          <p:cNvSpPr txBox="1"/>
          <p:nvPr/>
        </p:nvSpPr>
        <p:spPr>
          <a:xfrm>
            <a:off x="371524" y="77629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</a:t>
            </a:r>
            <a:r>
              <a:rPr lang="ko-KR" altLang="en-US" sz="1500" dirty="0"/>
              <a:t>내</a:t>
            </a:r>
            <a:r>
              <a:rPr lang="en-US" altLang="ko-KR" sz="1500" dirty="0"/>
              <a:t>(1.149%), </a:t>
            </a:r>
            <a:r>
              <a:rPr lang="ko-KR" altLang="en-US" sz="1500" dirty="0"/>
              <a:t>너</a:t>
            </a:r>
            <a:r>
              <a:rPr lang="en-US" altLang="ko-KR" sz="1500" dirty="0"/>
              <a:t>(1.069%), I(0.831%), </a:t>
            </a:r>
            <a:r>
              <a:rPr lang="ko-KR" altLang="en-US" sz="1500" dirty="0"/>
              <a:t>난</a:t>
            </a:r>
            <a:r>
              <a:rPr lang="en-US" altLang="ko-KR" sz="1500" dirty="0"/>
              <a:t>(0.790%), </a:t>
            </a:r>
            <a:r>
              <a:rPr lang="ko-KR" altLang="en-US" sz="1500" dirty="0"/>
              <a:t>나</a:t>
            </a:r>
            <a:r>
              <a:rPr lang="en-US" altLang="ko-KR" sz="1500" dirty="0"/>
              <a:t>(0.690%) </a:t>
            </a:r>
            <a:r>
              <a:rPr lang="ko-KR" altLang="en-US" sz="1500" dirty="0"/>
              <a:t>은 모두 평균수준으로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D3C6A-EC8A-4AA5-A242-3DECC65ACAE6}"/>
              </a:ext>
            </a:extLst>
          </p:cNvPr>
          <p:cNvSpPr txBox="1"/>
          <p:nvPr/>
        </p:nvSpPr>
        <p:spPr>
          <a:xfrm>
            <a:off x="371523" y="100143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이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(0.476%)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(0.381%)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13AC02-361E-4375-844F-1DFE189CEEC9}"/>
              </a:ext>
            </a:extLst>
          </p:cNvPr>
          <p:cNvSpPr txBox="1"/>
          <p:nvPr/>
        </p:nvSpPr>
        <p:spPr>
          <a:xfrm>
            <a:off x="371523" y="122795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TO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(0.369%)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(0.153%)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5182FF-A5AA-472E-AB4B-81AA5D6D42D4}"/>
              </a:ext>
            </a:extLst>
          </p:cNvPr>
          <p:cNvSpPr txBox="1"/>
          <p:nvPr/>
        </p:nvSpPr>
        <p:spPr>
          <a:xfrm>
            <a:off x="371522" y="145310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FF0000"/>
                </a:solidFill>
              </a:rPr>
              <a:t>YOU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(0.322%)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(0.521%)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적게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A4E35D-CF05-4FF8-8605-1ED07907FA29}"/>
              </a:ext>
            </a:extLst>
          </p:cNvPr>
          <p:cNvSpPr txBox="1"/>
          <p:nvPr/>
        </p:nvSpPr>
        <p:spPr>
          <a:xfrm>
            <a:off x="371522" y="167824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오늘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(0.279%)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(0.153%)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DA1EB0-B301-4971-A70D-B835B51AA03B}"/>
              </a:ext>
            </a:extLst>
          </p:cNvPr>
          <p:cNvSpPr txBox="1"/>
          <p:nvPr/>
        </p:nvSpPr>
        <p:spPr>
          <a:xfrm>
            <a:off x="371522" y="188545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Girl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(0.255%)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(0.092%)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A75294-A0BF-4E55-A6BD-20260DF5D9C0}"/>
              </a:ext>
            </a:extLst>
          </p:cNvPr>
          <p:cNvSpPr txBox="1"/>
          <p:nvPr/>
        </p:nvSpPr>
        <p:spPr>
          <a:xfrm>
            <a:off x="371521" y="211059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GO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(0.178%)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(0.098%)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CFDA8C-8606-4CF3-B78C-22D02D23E963}"/>
              </a:ext>
            </a:extLst>
          </p:cNvPr>
          <p:cNvSpPr txBox="1"/>
          <p:nvPr/>
        </p:nvSpPr>
        <p:spPr>
          <a:xfrm>
            <a:off x="371520" y="231780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기억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(0.166%)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(0.094%)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A0377E-0FF8-4D2B-A4DA-BA378FF71BCE}"/>
              </a:ext>
            </a:extLst>
          </p:cNvPr>
          <p:cNvSpPr txBox="1"/>
          <p:nvPr/>
        </p:nvSpPr>
        <p:spPr>
          <a:xfrm>
            <a:off x="371519" y="254991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OOH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(0.166%)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(0.068%)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AF26C6-5278-4880-8C87-9EEE4CB0C58F}"/>
              </a:ext>
            </a:extLst>
          </p:cNvPr>
          <p:cNvSpPr txBox="1"/>
          <p:nvPr/>
        </p:nvSpPr>
        <p:spPr>
          <a:xfrm>
            <a:off x="371518" y="275712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Ma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(0.162%)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94676-0CFE-4845-8466-32052984A8AD}"/>
              </a:ext>
            </a:extLst>
          </p:cNvPr>
          <p:cNvSpPr txBox="1"/>
          <p:nvPr/>
        </p:nvSpPr>
        <p:spPr>
          <a:xfrm>
            <a:off x="371517" y="298661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FF0000"/>
                </a:solidFill>
              </a:rPr>
              <a:t>ME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(0.159%)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(0.327%)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27FB66-423F-4721-9E2A-0F1D62BBA1BE}"/>
              </a:ext>
            </a:extLst>
          </p:cNvPr>
          <p:cNvSpPr txBox="1"/>
          <p:nvPr/>
        </p:nvSpPr>
        <p:spPr>
          <a:xfrm>
            <a:off x="362551" y="319901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Your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(0.141%)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(0.079%)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2904D-BFF4-4D7A-846A-5BB3A63636AC}"/>
              </a:ext>
            </a:extLst>
          </p:cNvPr>
          <p:cNvSpPr txBox="1"/>
          <p:nvPr/>
        </p:nvSpPr>
        <p:spPr>
          <a:xfrm>
            <a:off x="353585" y="342414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LET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(0.133%)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(0.079%)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833074-8A6A-4C6E-9F2D-8B2F9FF5620D}"/>
              </a:ext>
            </a:extLst>
          </p:cNvPr>
          <p:cNvSpPr txBox="1"/>
          <p:nvPr/>
        </p:nvSpPr>
        <p:spPr>
          <a:xfrm>
            <a:off x="362550" y="363976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눈물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(0.131%)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(0.082%)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1A82F-C6DC-44E6-AFDE-8D4D6D6C14BE}"/>
              </a:ext>
            </a:extLst>
          </p:cNvPr>
          <p:cNvSpPr txBox="1"/>
          <p:nvPr/>
        </p:nvSpPr>
        <p:spPr>
          <a:xfrm>
            <a:off x="371517" y="385678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나를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(0.131%)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(0.249%)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C46589-D008-4FEA-A863-5B0CD1449240}"/>
              </a:ext>
            </a:extLst>
          </p:cNvPr>
          <p:cNvSpPr txBox="1"/>
          <p:nvPr/>
        </p:nvSpPr>
        <p:spPr>
          <a:xfrm>
            <a:off x="371516" y="407646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High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(0.131%)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(0.021%)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0595F4-0FB5-4D0F-95AE-E06E468533A2}"/>
              </a:ext>
            </a:extLst>
          </p:cNvPr>
          <p:cNvSpPr txBox="1"/>
          <p:nvPr/>
        </p:nvSpPr>
        <p:spPr>
          <a:xfrm>
            <a:off x="371516" y="429583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UH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(0.124%)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C50972-E4C7-40D2-B66C-715A4BCA1F8B}"/>
              </a:ext>
            </a:extLst>
          </p:cNvPr>
          <p:cNvSpPr txBox="1"/>
          <p:nvPr/>
        </p:nvSpPr>
        <p:spPr>
          <a:xfrm>
            <a:off x="371516" y="449998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마지막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(0.121%)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3EF010-35FA-407E-9480-494F36E23701}"/>
              </a:ext>
            </a:extLst>
          </p:cNvPr>
          <p:cNvSpPr txBox="1"/>
          <p:nvPr/>
        </p:nvSpPr>
        <p:spPr>
          <a:xfrm>
            <a:off x="371516" y="471197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재미없어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(0.114%)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(0.012%)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BC0D03-1AFA-43D4-9625-88B67E7EA19D}"/>
              </a:ext>
            </a:extLst>
          </p:cNvPr>
          <p:cNvSpPr txBox="1"/>
          <p:nvPr/>
        </p:nvSpPr>
        <p:spPr>
          <a:xfrm>
            <a:off x="371516" y="494144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아직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(0.114%)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(0.081%)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9FDA8E-7743-4413-B6D9-7B64E4B6BF00}"/>
              </a:ext>
            </a:extLst>
          </p:cNvPr>
          <p:cNvSpPr txBox="1"/>
          <p:nvPr/>
        </p:nvSpPr>
        <p:spPr>
          <a:xfrm>
            <a:off x="371516" y="515759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같이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(0.114%)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BC725D-805B-40F2-B075-2234CC12F79A}"/>
              </a:ext>
            </a:extLst>
          </p:cNvPr>
          <p:cNvSpPr txBox="1"/>
          <p:nvPr/>
        </p:nvSpPr>
        <p:spPr>
          <a:xfrm>
            <a:off x="371516" y="537166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alive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(0.110%)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(0.010%)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</a:t>
            </a:r>
            <a:r>
              <a:rPr lang="en-US" altLang="ko-KR" sz="1500" dirty="0"/>
              <a:t>, </a:t>
            </a:r>
            <a:r>
              <a:rPr lang="ko-KR" altLang="en-US" sz="1500" dirty="0"/>
              <a:t>거의 혼자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C501F1-6A8F-47E9-A2A3-721AE599C738}"/>
              </a:ext>
            </a:extLst>
          </p:cNvPr>
          <p:cNvSpPr txBox="1"/>
          <p:nvPr/>
        </p:nvSpPr>
        <p:spPr>
          <a:xfrm>
            <a:off x="371516" y="558056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Clap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(0.110%)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(0.023%)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1EF95C-F464-4290-9823-23DF3F562607}"/>
              </a:ext>
            </a:extLst>
          </p:cNvPr>
          <p:cNvSpPr txBox="1"/>
          <p:nvPr/>
        </p:nvSpPr>
        <p:spPr>
          <a:xfrm>
            <a:off x="371516" y="578010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그저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EA03B-E200-411E-B653-A07A6CABAB38}"/>
              </a:ext>
            </a:extLst>
          </p:cNvPr>
          <p:cNvSpPr txBox="1"/>
          <p:nvPr/>
        </p:nvSpPr>
        <p:spPr>
          <a:xfrm>
            <a:off x="371516" y="600354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STILL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2A5725-60A4-4444-B6A3-52E26B0E26E7}"/>
              </a:ext>
            </a:extLst>
          </p:cNvPr>
          <p:cNvSpPr txBox="1"/>
          <p:nvPr/>
        </p:nvSpPr>
        <p:spPr>
          <a:xfrm>
            <a:off x="371516" y="620025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 err="1">
                <a:solidFill>
                  <a:srgbClr val="004CF6"/>
                </a:solidFill>
              </a:rPr>
              <a:t>movin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(0.012%)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7709F7-3DB8-4F9C-A31A-0F7E19ABCEA0}"/>
              </a:ext>
            </a:extLst>
          </p:cNvPr>
          <p:cNvSpPr txBox="1"/>
          <p:nvPr/>
        </p:nvSpPr>
        <p:spPr>
          <a:xfrm>
            <a:off x="371516" y="642369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BANG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(0.019%)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4611674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빅뱅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09DB8F-D3C5-4A08-9898-5C8E806B1F8D}"/>
              </a:ext>
            </a:extLst>
          </p:cNvPr>
          <p:cNvSpPr txBox="1"/>
          <p:nvPr/>
        </p:nvSpPr>
        <p:spPr>
          <a:xfrm>
            <a:off x="380487" y="80661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노래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CFA174-1BEB-40D1-BB90-34A28692B1CB}"/>
              </a:ext>
            </a:extLst>
          </p:cNvPr>
          <p:cNvSpPr txBox="1"/>
          <p:nvPr/>
        </p:nvSpPr>
        <p:spPr>
          <a:xfrm>
            <a:off x="371523" y="101040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RIGHT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FC3FD5-0FB9-45AB-A76F-D4AEAEDA118C}"/>
              </a:ext>
            </a:extLst>
          </p:cNvPr>
          <p:cNvSpPr txBox="1"/>
          <p:nvPr/>
        </p:nvSpPr>
        <p:spPr>
          <a:xfrm>
            <a:off x="380487" y="122618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YE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(0.015%)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0560A94-FC62-4405-BB74-B1BF1CC10122}"/>
              </a:ext>
            </a:extLst>
          </p:cNvPr>
          <p:cNvSpPr txBox="1"/>
          <p:nvPr/>
        </p:nvSpPr>
        <p:spPr>
          <a:xfrm>
            <a:off x="389451" y="142997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Need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(0.097%)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E7046A7-B709-4120-AFC5-0D706E27A746}"/>
              </a:ext>
            </a:extLst>
          </p:cNvPr>
          <p:cNvSpPr txBox="1"/>
          <p:nvPr/>
        </p:nvSpPr>
        <p:spPr>
          <a:xfrm>
            <a:off x="371523" y="164576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FRIEND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(0.093%)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(0.013%)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(‘</a:t>
            </a:r>
            <a:r>
              <a:rPr lang="ko-KR" altLang="en-US" sz="1500" dirty="0"/>
              <a:t>친구</a:t>
            </a:r>
            <a:r>
              <a:rPr lang="en-US" altLang="ko-KR" sz="1500" dirty="0"/>
              <a:t>’</a:t>
            </a:r>
            <a:r>
              <a:rPr lang="ko-KR" altLang="en-US" sz="1500" dirty="0"/>
              <a:t>의 비율도 높은 편 </a:t>
            </a:r>
            <a:r>
              <a:rPr lang="en-US" altLang="ko-KR" sz="1500" dirty="0"/>
              <a:t>3</a:t>
            </a:r>
            <a:r>
              <a:rPr lang="ko-KR" altLang="en-US" sz="1500" dirty="0"/>
              <a:t>번째</a:t>
            </a:r>
            <a:r>
              <a:rPr lang="en-US" altLang="ko-KR" sz="1500" dirty="0"/>
              <a:t>) </a:t>
            </a:r>
            <a:endParaRPr lang="ko-KR" altLang="en-US" sz="1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EC960E-CA33-4BA2-8CFB-6C2C8FD2331F}"/>
              </a:ext>
            </a:extLst>
          </p:cNvPr>
          <p:cNvSpPr txBox="1"/>
          <p:nvPr/>
        </p:nvSpPr>
        <p:spPr>
          <a:xfrm>
            <a:off x="371523" y="186154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Lady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(0.093%)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F29219E-4DFD-429D-9A71-AE47BB45DFB5}"/>
              </a:ext>
            </a:extLst>
          </p:cNvPr>
          <p:cNvSpPr txBox="1"/>
          <p:nvPr/>
        </p:nvSpPr>
        <p:spPr>
          <a:xfrm>
            <a:off x="371522" y="209816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CRY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(0.021%)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DC346E-97D0-46AB-B9F8-1A1E46FA41BF}"/>
              </a:ext>
            </a:extLst>
          </p:cNvPr>
          <p:cNvSpPr txBox="1"/>
          <p:nvPr/>
        </p:nvSpPr>
        <p:spPr>
          <a:xfrm>
            <a:off x="389451" y="231394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 err="1">
                <a:solidFill>
                  <a:srgbClr val="004CF6"/>
                </a:solidFill>
              </a:rPr>
              <a:t>쩔어</a:t>
            </a:r>
            <a:r>
              <a:rPr lang="en-US" altLang="ko-KR" sz="1500" dirty="0"/>
              <a:t>’(0.083%)</a:t>
            </a:r>
            <a:r>
              <a:rPr lang="ko-KR" altLang="en-US" sz="1500" dirty="0"/>
              <a:t>은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거의 혼자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767227-F44C-4DBC-80B7-3D6EE852175A}"/>
              </a:ext>
            </a:extLst>
          </p:cNvPr>
          <p:cNvSpPr txBox="1"/>
          <p:nvPr/>
        </p:nvSpPr>
        <p:spPr>
          <a:xfrm>
            <a:off x="371521" y="253475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꿈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(0.072%)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(0.159%)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적게 사용되었다</a:t>
            </a:r>
            <a:r>
              <a:rPr lang="en-US" altLang="ko-KR" sz="1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8082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빅뱅</a:t>
            </a:r>
            <a:r>
              <a:rPr lang="en-US" altLang="ko-KR" dirty="0"/>
              <a:t>(</a:t>
            </a:r>
            <a:r>
              <a:rPr lang="ko-KR" altLang="en-US" dirty="0"/>
              <a:t>해석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984804-7573-4464-ADAB-7B1496921694}"/>
              </a:ext>
            </a:extLst>
          </p:cNvPr>
          <p:cNvSpPr txBox="1"/>
          <p:nvPr/>
        </p:nvSpPr>
        <p:spPr>
          <a:xfrm>
            <a:off x="371525" y="883877"/>
            <a:ext cx="1116605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500" dirty="0">
                <a:sym typeface="Wingdings" panose="05000000000000000000" pitchFamily="2" charset="2"/>
              </a:rPr>
              <a:t>상위 </a:t>
            </a:r>
            <a:r>
              <a:rPr lang="en-US" altLang="ko-KR" sz="1500" dirty="0">
                <a:sym typeface="Wingdings" panose="05000000000000000000" pitchFamily="2" charset="2"/>
              </a:rPr>
              <a:t>5</a:t>
            </a:r>
            <a:r>
              <a:rPr lang="ko-KR" altLang="en-US" sz="1500" dirty="0">
                <a:sym typeface="Wingdings" panose="05000000000000000000" pitchFamily="2" charset="2"/>
              </a:rPr>
              <a:t>개의 대명사 </a:t>
            </a:r>
            <a:r>
              <a:rPr lang="en-US" altLang="ko-KR" sz="1500" dirty="0">
                <a:sym typeface="Wingdings" panose="05000000000000000000" pitchFamily="2" charset="2"/>
              </a:rPr>
              <a:t>5</a:t>
            </a:r>
            <a:r>
              <a:rPr lang="ko-KR" altLang="en-US" sz="1500" dirty="0">
                <a:sym typeface="Wingdings" panose="05000000000000000000" pitchFamily="2" charset="2"/>
              </a:rPr>
              <a:t>개 중 </a:t>
            </a:r>
            <a:r>
              <a:rPr lang="en-US" altLang="ko-KR" sz="1500" dirty="0">
                <a:sym typeface="Wingdings" panose="05000000000000000000" pitchFamily="2" charset="2"/>
              </a:rPr>
              <a:t>4</a:t>
            </a:r>
            <a:r>
              <a:rPr lang="ko-KR" altLang="en-US" sz="1500" dirty="0">
                <a:sym typeface="Wingdings" panose="05000000000000000000" pitchFamily="2" charset="2"/>
              </a:rPr>
              <a:t>개가 </a:t>
            </a: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나</a:t>
            </a: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에 관한 것이다</a:t>
            </a:r>
            <a:r>
              <a:rPr lang="en-US" altLang="ko-KR" sz="1500" dirty="0">
                <a:sym typeface="Wingdings" panose="05000000000000000000" pitchFamily="2" charset="2"/>
              </a:rPr>
              <a:t>. </a:t>
            </a:r>
            <a:r>
              <a:rPr lang="ko-KR" altLang="en-US" sz="1500" dirty="0">
                <a:sym typeface="Wingdings" panose="05000000000000000000" pitchFamily="2" charset="2"/>
              </a:rPr>
              <a:t>즉</a:t>
            </a:r>
            <a:r>
              <a:rPr lang="en-US" altLang="ko-KR" sz="1500" dirty="0">
                <a:sym typeface="Wingdings" panose="05000000000000000000" pitchFamily="2" charset="2"/>
              </a:rPr>
              <a:t>, ‘</a:t>
            </a:r>
            <a:r>
              <a:rPr lang="ko-KR" altLang="en-US" sz="1500" dirty="0">
                <a:sym typeface="Wingdings" panose="05000000000000000000" pitchFamily="2" charset="2"/>
              </a:rPr>
              <a:t>너</a:t>
            </a: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보다는 </a:t>
            </a: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나</a:t>
            </a:r>
            <a:r>
              <a:rPr lang="en-US" altLang="ko-KR" sz="1500" dirty="0">
                <a:sym typeface="Wingdings" panose="05000000000000000000" pitchFamily="2" charset="2"/>
              </a:rPr>
              <a:t>’</a:t>
            </a:r>
            <a:r>
              <a:rPr lang="ko-KR" altLang="en-US" sz="1500" dirty="0">
                <a:sym typeface="Wingdings" panose="05000000000000000000" pitchFamily="2" charset="2"/>
              </a:rPr>
              <a:t>를 중심으로 노래가 흘러갈 것이다</a:t>
            </a:r>
            <a:r>
              <a:rPr lang="en-US" altLang="ko-KR" sz="1500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빅뱅</a:t>
            </a:r>
            <a:r>
              <a:rPr lang="en-US" altLang="ko-KR" sz="1500" dirty="0">
                <a:sym typeface="Wingdings" panose="05000000000000000000" pitchFamily="2" charset="2"/>
              </a:rPr>
              <a:t>’</a:t>
            </a:r>
            <a:r>
              <a:rPr lang="ko-KR" altLang="en-US" sz="1500" dirty="0">
                <a:sym typeface="Wingdings" panose="05000000000000000000" pitchFamily="2" charset="2"/>
              </a:rPr>
              <a:t>의 가사 내에서는 </a:t>
            </a: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사랑</a:t>
            </a:r>
            <a:r>
              <a:rPr lang="en-US" altLang="ko-KR" sz="1500" dirty="0">
                <a:sym typeface="Wingdings" panose="05000000000000000000" pitchFamily="2" charset="2"/>
              </a:rPr>
              <a:t>’</a:t>
            </a:r>
            <a:r>
              <a:rPr lang="ko-KR" altLang="en-US" sz="1500" dirty="0">
                <a:sym typeface="Wingdings" panose="05000000000000000000" pitchFamily="2" charset="2"/>
              </a:rPr>
              <a:t>이 대명사들 다음으로 많이 나온 단어이지만</a:t>
            </a:r>
            <a:r>
              <a:rPr lang="en-US" altLang="ko-KR" sz="1500" dirty="0">
                <a:sym typeface="Wingdings" panose="05000000000000000000" pitchFamily="2" charset="2"/>
              </a:rPr>
              <a:t>, </a:t>
            </a:r>
            <a:r>
              <a:rPr lang="ko-KR" altLang="en-US" sz="1500" dirty="0">
                <a:sym typeface="Wingdings" panose="05000000000000000000" pitchFamily="2" charset="2"/>
              </a:rPr>
              <a:t>다른 그룹과 비교했을 때는 많은 편이 아니었다</a:t>
            </a:r>
            <a:r>
              <a:rPr lang="en-US" altLang="ko-KR" sz="1500" dirty="0">
                <a:sym typeface="Wingdings" panose="05000000000000000000" pitchFamily="2" charset="2"/>
              </a:rPr>
              <a:t>. </a:t>
            </a:r>
            <a:r>
              <a:rPr lang="ko-KR" altLang="en-US" sz="1500" dirty="0">
                <a:sym typeface="Wingdings" panose="05000000000000000000" pitchFamily="2" charset="2"/>
              </a:rPr>
              <a:t>즉 사랑노래가 많이 있긴 하지만 다른 종류의 노래도 있다고 볼 수 있다</a:t>
            </a:r>
            <a:r>
              <a:rPr lang="en-US" altLang="ko-KR" sz="1500" dirty="0">
                <a:sym typeface="Wingdings" panose="05000000000000000000" pitchFamily="2" charset="2"/>
              </a:rPr>
              <a:t>. </a:t>
            </a:r>
            <a:r>
              <a:rPr lang="ko-KR" altLang="en-US" sz="1500" dirty="0">
                <a:sym typeface="Wingdings" panose="05000000000000000000" pitchFamily="2" charset="2"/>
              </a:rPr>
              <a:t>하지만 </a:t>
            </a: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꿈</a:t>
            </a:r>
            <a:r>
              <a:rPr lang="en-US" altLang="ko-KR" sz="1500" dirty="0">
                <a:sym typeface="Wingdings" panose="05000000000000000000" pitchFamily="2" charset="2"/>
              </a:rPr>
              <a:t>’</a:t>
            </a:r>
            <a:r>
              <a:rPr lang="ko-KR" altLang="en-US" sz="1500" dirty="0">
                <a:sym typeface="Wingdings" panose="05000000000000000000" pitchFamily="2" charset="2"/>
              </a:rPr>
              <a:t>이란 단어가 비교적 적게 사용된 것으로 보아 </a:t>
            </a: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자기 자신의 꿈</a:t>
            </a: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을 주제로 한 노래 가사는 적은 것으로 보인다</a:t>
            </a:r>
            <a:r>
              <a:rPr lang="en-US" altLang="ko-KR" sz="1500" dirty="0">
                <a:sym typeface="Wingdings" panose="05000000000000000000" pitchFamily="2" charset="2"/>
              </a:rPr>
              <a:t>. </a:t>
            </a:r>
            <a:r>
              <a:rPr lang="ko-KR" altLang="en-US" sz="1500" dirty="0">
                <a:sym typeface="Wingdings" panose="05000000000000000000" pitchFamily="2" charset="2"/>
              </a:rPr>
              <a:t>또한 </a:t>
            </a:r>
            <a:r>
              <a:rPr lang="en-US" altLang="ko-KR" sz="1500" dirty="0">
                <a:sym typeface="Wingdings" panose="05000000000000000000" pitchFamily="2" charset="2"/>
              </a:rPr>
              <a:t>‘FRIEND’</a:t>
            </a:r>
            <a:r>
              <a:rPr lang="ko-KR" altLang="en-US" sz="1500" dirty="0">
                <a:sym typeface="Wingdings" panose="05000000000000000000" pitchFamily="2" charset="2"/>
              </a:rPr>
              <a:t>와 </a:t>
            </a: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친구</a:t>
            </a:r>
            <a:r>
              <a:rPr lang="en-US" altLang="ko-KR" sz="1500" dirty="0">
                <a:sym typeface="Wingdings" panose="05000000000000000000" pitchFamily="2" charset="2"/>
              </a:rPr>
              <a:t>’</a:t>
            </a:r>
            <a:r>
              <a:rPr lang="ko-KR" altLang="en-US" sz="1500" dirty="0">
                <a:sym typeface="Wingdings" panose="05000000000000000000" pitchFamily="2" charset="2"/>
              </a:rPr>
              <a:t>란 단어의 비율이 비교적 높은 것으로 친구들에게 하는 말</a:t>
            </a:r>
            <a:r>
              <a:rPr lang="en-US" altLang="ko-KR" sz="1500" dirty="0">
                <a:sym typeface="Wingdings" panose="05000000000000000000" pitchFamily="2" charset="2"/>
              </a:rPr>
              <a:t>, </a:t>
            </a:r>
            <a:r>
              <a:rPr lang="ko-KR" altLang="en-US" sz="1500" dirty="0">
                <a:sym typeface="Wingdings" panose="05000000000000000000" pitchFamily="2" charset="2"/>
              </a:rPr>
              <a:t>또는 친구들과 함께하는 모습을 담은 노래들이 있을 것이다</a:t>
            </a:r>
            <a:r>
              <a:rPr lang="en-US" altLang="ko-KR" sz="1500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기억</a:t>
            </a:r>
            <a:r>
              <a:rPr lang="en-US" altLang="ko-KR" sz="1500" dirty="0"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ym typeface="Wingdings" panose="05000000000000000000" pitchFamily="2" charset="2"/>
              </a:rPr>
              <a:t>눈물</a:t>
            </a:r>
            <a:r>
              <a:rPr lang="en-US" altLang="ko-KR" sz="1500" dirty="0"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ym typeface="Wingdings" panose="05000000000000000000" pitchFamily="2" charset="2"/>
              </a:rPr>
              <a:t>마지막</a:t>
            </a:r>
            <a:r>
              <a:rPr lang="en-US" altLang="ko-KR" sz="1500" dirty="0">
                <a:sym typeface="Wingdings" panose="05000000000000000000" pitchFamily="2" charset="2"/>
              </a:rPr>
              <a:t>‘, ‘CRY’, ‘Need’ </a:t>
            </a:r>
            <a:r>
              <a:rPr lang="ko-KR" altLang="en-US" sz="1500" dirty="0">
                <a:sym typeface="Wingdings" panose="05000000000000000000" pitchFamily="2" charset="2"/>
              </a:rPr>
              <a:t>와 같이 슬프고 애절한 느낌의 단어들이 많이 등장하는 것으로 보아</a:t>
            </a:r>
            <a:r>
              <a:rPr lang="en-US" altLang="ko-KR" sz="1500" dirty="0">
                <a:sym typeface="Wingdings" panose="05000000000000000000" pitchFamily="2" charset="2"/>
              </a:rPr>
              <a:t>, </a:t>
            </a:r>
            <a:r>
              <a:rPr lang="ko-KR" altLang="en-US" sz="1500" dirty="0">
                <a:sym typeface="Wingdings" panose="05000000000000000000" pitchFamily="2" charset="2"/>
              </a:rPr>
              <a:t>사랑을 주제한 노래들은 행복한 사랑 노래보다는 이별한 후 떠난 연인을 그리워하며 슬퍼하는 노래의 사랑노래일 것이다</a:t>
            </a:r>
            <a:r>
              <a:rPr lang="en-US" altLang="ko-KR" sz="1500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500" dirty="0">
                <a:sym typeface="Wingdings" panose="05000000000000000000" pitchFamily="2" charset="2"/>
              </a:rPr>
              <a:t>‘GO‘, ‘LET’ </a:t>
            </a:r>
            <a:r>
              <a:rPr lang="ko-KR" altLang="en-US" sz="1500" dirty="0">
                <a:sym typeface="Wingdings" panose="05000000000000000000" pitchFamily="2" charset="2"/>
              </a:rPr>
              <a:t>등의 직진하는 이미지의 단어들이나</a:t>
            </a:r>
            <a:r>
              <a:rPr lang="en-US" altLang="ko-KR" sz="1500" dirty="0">
                <a:sym typeface="Wingdings" panose="05000000000000000000" pitchFamily="2" charset="2"/>
              </a:rPr>
              <a:t>, ‘High’,</a:t>
            </a:r>
            <a:r>
              <a:rPr lang="ko-KR" altLang="en-US" sz="1500" dirty="0">
                <a:sym typeface="Wingdings" panose="05000000000000000000" pitchFamily="2" charset="2"/>
              </a:rPr>
              <a:t> </a:t>
            </a:r>
            <a:r>
              <a:rPr lang="en-US" altLang="ko-KR" sz="1500" dirty="0">
                <a:sym typeface="Wingdings" panose="05000000000000000000" pitchFamily="2" charset="2"/>
              </a:rPr>
              <a:t>‘alive’, ‘</a:t>
            </a:r>
            <a:r>
              <a:rPr lang="en-US" altLang="ko-KR" sz="1500" dirty="0" err="1">
                <a:sym typeface="Wingdings" panose="05000000000000000000" pitchFamily="2" charset="2"/>
              </a:rPr>
              <a:t>movin</a:t>
            </a:r>
            <a:r>
              <a:rPr lang="en-US" altLang="ko-KR" sz="1500" dirty="0">
                <a:sym typeface="Wingdings" panose="05000000000000000000" pitchFamily="2" charset="2"/>
              </a:rPr>
              <a:t>’, ‘clap’ </a:t>
            </a:r>
            <a:r>
              <a:rPr lang="ko-KR" altLang="en-US" sz="1500" dirty="0">
                <a:sym typeface="Wingdings" panose="05000000000000000000" pitchFamily="2" charset="2"/>
              </a:rPr>
              <a:t>와 같이 생동감과 동작성을 지닌 단어들</a:t>
            </a:r>
            <a:r>
              <a:rPr lang="en-US" altLang="ko-KR" sz="1500" dirty="0">
                <a:sym typeface="Wingdings" panose="05000000000000000000" pitchFamily="2" charset="2"/>
              </a:rPr>
              <a:t>, </a:t>
            </a:r>
            <a:r>
              <a:rPr lang="ko-KR" altLang="en-US" sz="1500" dirty="0">
                <a:sym typeface="Wingdings" panose="05000000000000000000" pitchFamily="2" charset="2"/>
              </a:rPr>
              <a:t>그리고 </a:t>
            </a: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재미없어</a:t>
            </a:r>
            <a:r>
              <a:rPr lang="en-US" altLang="ko-KR" sz="1500" dirty="0">
                <a:sym typeface="Wingdings" panose="05000000000000000000" pitchFamily="2" charset="2"/>
              </a:rPr>
              <a:t>’, ‘BANG’, ‘</a:t>
            </a:r>
            <a:r>
              <a:rPr lang="ko-KR" altLang="en-US" sz="1500" dirty="0" err="1">
                <a:sym typeface="Wingdings" panose="05000000000000000000" pitchFamily="2" charset="2"/>
              </a:rPr>
              <a:t>쩔어</a:t>
            </a:r>
            <a:r>
              <a:rPr lang="en-US" altLang="ko-KR" sz="1500" dirty="0">
                <a:sym typeface="Wingdings" panose="05000000000000000000" pitchFamily="2" charset="2"/>
              </a:rPr>
              <a:t>’ </a:t>
            </a:r>
            <a:r>
              <a:rPr lang="ko-KR" altLang="en-US" sz="1500" dirty="0">
                <a:sym typeface="Wingdings" panose="05000000000000000000" pitchFamily="2" charset="2"/>
              </a:rPr>
              <a:t>등의 유흥성을 보이는 단어들이 많이 사용된 것으로</a:t>
            </a:r>
            <a:r>
              <a:rPr lang="en-US" altLang="ko-KR" sz="1500" dirty="0">
                <a:sym typeface="Wingdings" panose="05000000000000000000" pitchFamily="2" charset="2"/>
              </a:rPr>
              <a:t> </a:t>
            </a:r>
            <a:r>
              <a:rPr lang="ko-KR" altLang="en-US" sz="1500" dirty="0">
                <a:sym typeface="Wingdings" panose="05000000000000000000" pitchFamily="2" charset="2"/>
              </a:rPr>
              <a:t>보아</a:t>
            </a:r>
            <a:r>
              <a:rPr lang="en-US" altLang="ko-KR" sz="1500" dirty="0">
                <a:sym typeface="Wingdings" panose="05000000000000000000" pitchFamily="2" charset="2"/>
              </a:rPr>
              <a:t>, </a:t>
            </a:r>
            <a:r>
              <a:rPr lang="ko-KR" altLang="en-US" sz="1500" dirty="0">
                <a:sym typeface="Wingdings" panose="05000000000000000000" pitchFamily="2" charset="2"/>
              </a:rPr>
              <a:t>사랑 노래가 아닌 노래들은 주로 신나게 뛰어 놀며 활력이 넘치는 분위기를 지니고 있을 것이다</a:t>
            </a:r>
            <a:r>
              <a:rPr lang="en-US" altLang="ko-KR" sz="1500" dirty="0">
                <a:sym typeface="Wingdings" panose="05000000000000000000" pitchFamily="2" charset="2"/>
              </a:rPr>
              <a:t>.</a:t>
            </a:r>
          </a:p>
          <a:p>
            <a:endParaRPr lang="en-US" altLang="ko-KR" sz="15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500" dirty="0">
                <a:sym typeface="Wingdings" panose="05000000000000000000" pitchFamily="2" charset="2"/>
              </a:rPr>
              <a:t>빅뱅의 노래는 크게 두 가지 분위기의 노래로 분류될 수 있다</a:t>
            </a:r>
            <a:r>
              <a:rPr lang="en-US" altLang="ko-KR" sz="1500" dirty="0">
                <a:sym typeface="Wingdings" panose="05000000000000000000" pitchFamily="2" charset="2"/>
              </a:rPr>
              <a:t>. </a:t>
            </a:r>
            <a:r>
              <a:rPr lang="ko-KR" altLang="en-US" sz="1500" dirty="0">
                <a:sym typeface="Wingdings" panose="05000000000000000000" pitchFamily="2" charset="2"/>
              </a:rPr>
              <a:t>첫 번째는 이별을 한 후 떠난 연인을 그리워하며 슬퍼하는 </a:t>
            </a:r>
            <a:endParaRPr lang="en-US" altLang="ko-KR" sz="1500" dirty="0">
              <a:sym typeface="Wingdings" panose="05000000000000000000" pitchFamily="2" charset="2"/>
            </a:endParaRPr>
          </a:p>
          <a:p>
            <a:r>
              <a:rPr lang="en-US" altLang="ko-KR" sz="1500" dirty="0">
                <a:sym typeface="Wingdings" panose="05000000000000000000" pitchFamily="2" charset="2"/>
              </a:rPr>
              <a:t>    </a:t>
            </a:r>
            <a:r>
              <a:rPr lang="ko-KR" altLang="en-US" sz="1500" dirty="0">
                <a:sym typeface="Wingdings" panose="05000000000000000000" pitchFamily="2" charset="2"/>
              </a:rPr>
              <a:t>나의 모습이 담긴 사랑노래일 것이다</a:t>
            </a:r>
            <a:r>
              <a:rPr lang="en-US" altLang="ko-KR" sz="1500" dirty="0">
                <a:sym typeface="Wingdings" panose="05000000000000000000" pitchFamily="2" charset="2"/>
              </a:rPr>
              <a:t>. </a:t>
            </a:r>
            <a:r>
              <a:rPr lang="ko-KR" altLang="en-US" sz="1500" dirty="0">
                <a:sym typeface="Wingdings" panose="05000000000000000000" pitchFamily="2" charset="2"/>
              </a:rPr>
              <a:t>두 번째는 친구들과 신나게 뛰어 놀면서 활력이 넘치는 나의 모습이 담긴 댄스음악일 것   </a:t>
            </a:r>
            <a:endParaRPr lang="en-US" altLang="ko-KR" sz="1500" dirty="0">
              <a:sym typeface="Wingdings" panose="05000000000000000000" pitchFamily="2" charset="2"/>
            </a:endParaRPr>
          </a:p>
          <a:p>
            <a:r>
              <a:rPr lang="en-US" altLang="ko-KR" sz="1500" dirty="0">
                <a:sym typeface="Wingdings" panose="05000000000000000000" pitchFamily="2" charset="2"/>
              </a:rPr>
              <a:t>    </a:t>
            </a:r>
            <a:r>
              <a:rPr lang="ko-KR" altLang="en-US" sz="1500" dirty="0">
                <a:sym typeface="Wingdings" panose="05000000000000000000" pitchFamily="2" charset="2"/>
              </a:rPr>
              <a:t>이다</a:t>
            </a:r>
            <a:r>
              <a:rPr lang="en-US" altLang="ko-KR" sz="1500" dirty="0"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2176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2026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방탄소년단</a:t>
            </a:r>
            <a:r>
              <a:rPr lang="en-US" altLang="ko-KR" dirty="0"/>
              <a:t>(</a:t>
            </a:r>
            <a:r>
              <a:rPr lang="ko-KR" altLang="en-US" dirty="0"/>
              <a:t>해석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DBBED3-4833-4F13-B632-26428BF44374}"/>
              </a:ext>
            </a:extLst>
          </p:cNvPr>
          <p:cNvSpPr txBox="1"/>
          <p:nvPr/>
        </p:nvSpPr>
        <p:spPr>
          <a:xfrm>
            <a:off x="425313" y="950257"/>
            <a:ext cx="1116605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‘</a:t>
            </a:r>
            <a:r>
              <a:rPr lang="ko-KR" altLang="en-US" sz="1500" dirty="0"/>
              <a:t>너</a:t>
            </a:r>
            <a:r>
              <a:rPr lang="en-US" altLang="ko-KR" sz="1500" dirty="0"/>
              <a:t>’</a:t>
            </a:r>
            <a:r>
              <a:rPr lang="ko-KR" altLang="en-US" sz="1500" dirty="0"/>
              <a:t>와 </a:t>
            </a:r>
            <a:r>
              <a:rPr lang="en-US" altLang="ko-KR" sz="1500" dirty="0"/>
              <a:t>‘</a:t>
            </a:r>
            <a:r>
              <a:rPr lang="ko-KR" altLang="en-US" sz="1500" dirty="0"/>
              <a:t>네</a:t>
            </a:r>
            <a:r>
              <a:rPr lang="en-US" altLang="ko-KR" sz="1500" dirty="0"/>
              <a:t>’ </a:t>
            </a:r>
            <a:r>
              <a:rPr lang="ko-KR" altLang="en-US" sz="1500" dirty="0"/>
              <a:t>대신에 구어체적 표현인 </a:t>
            </a:r>
            <a:r>
              <a:rPr lang="en-US" altLang="ko-KR" sz="1500" dirty="0"/>
              <a:t>‘</a:t>
            </a:r>
            <a:r>
              <a:rPr lang="ko-KR" altLang="en-US" sz="1500" dirty="0"/>
              <a:t>니</a:t>
            </a:r>
            <a:r>
              <a:rPr lang="en-US" altLang="ko-KR" sz="1500" dirty="0"/>
              <a:t>’</a:t>
            </a:r>
            <a:r>
              <a:rPr lang="ko-KR" altLang="en-US" sz="1500" dirty="0"/>
              <a:t>가 사용되었고 이를 통해 친근감을 표현하거나</a:t>
            </a:r>
            <a:r>
              <a:rPr lang="en-US" altLang="ko-KR" sz="1500" dirty="0"/>
              <a:t>, </a:t>
            </a:r>
            <a:r>
              <a:rPr lang="ko-KR" altLang="en-US" sz="1500" dirty="0"/>
              <a:t>청자에게 더 직설적으로 말하려는 것을 알 수 있다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  <a:p>
            <a:r>
              <a:rPr lang="en-US" altLang="ko-KR" sz="1500" dirty="0"/>
              <a:t>‘YOLO’, ‘</a:t>
            </a:r>
            <a:r>
              <a:rPr lang="ko-KR" altLang="en-US" sz="1500" dirty="0"/>
              <a:t>탕진</a:t>
            </a:r>
            <a:r>
              <a:rPr lang="en-US" altLang="ko-KR" sz="1500" dirty="0"/>
              <a:t>’, ‘</a:t>
            </a:r>
            <a:r>
              <a:rPr lang="ko-KR" altLang="en-US" sz="1500" dirty="0"/>
              <a:t>욱해</a:t>
            </a:r>
            <a:r>
              <a:rPr lang="en-US" altLang="ko-KR" sz="1500" dirty="0"/>
              <a:t>’, ‘</a:t>
            </a:r>
            <a:r>
              <a:rPr lang="ko-KR" altLang="en-US" sz="1500" dirty="0"/>
              <a:t>마셔</a:t>
            </a:r>
            <a:r>
              <a:rPr lang="en-US" altLang="ko-KR" sz="1500" dirty="0"/>
              <a:t>’, ‘</a:t>
            </a:r>
            <a:r>
              <a:rPr lang="ko-KR" altLang="en-US" sz="1500" dirty="0"/>
              <a:t>잼</a:t>
            </a:r>
            <a:r>
              <a:rPr lang="en-US" altLang="ko-KR" sz="1500" dirty="0"/>
              <a:t>’, ‘</a:t>
            </a:r>
            <a:r>
              <a:rPr lang="ko-KR" altLang="en-US" sz="1500" dirty="0"/>
              <a:t>욕</a:t>
            </a:r>
            <a:r>
              <a:rPr lang="en-US" altLang="ko-KR" sz="1500" dirty="0"/>
              <a:t>’</a:t>
            </a:r>
            <a:r>
              <a:rPr lang="ko-KR" altLang="en-US" sz="1500" dirty="0"/>
              <a:t> 등 날것의 표현이 비교적 많은 것으로 보아</a:t>
            </a:r>
            <a:r>
              <a:rPr lang="en-US" altLang="ko-KR" sz="1500" dirty="0"/>
              <a:t>, </a:t>
            </a:r>
            <a:r>
              <a:rPr lang="ko-KR" altLang="en-US" sz="1500" dirty="0"/>
              <a:t>비록 그 표현이 일반적인 아이돌 가사의 격식에서 벗어날 지라도 모두 표현했음을 알 수 있다</a:t>
            </a:r>
            <a:r>
              <a:rPr lang="en-US" altLang="ko-KR" sz="1500" dirty="0"/>
              <a:t>. </a:t>
            </a:r>
            <a:r>
              <a:rPr lang="ko-KR" altLang="en-US" sz="1500" dirty="0"/>
              <a:t>아마 데뷔 초 방탄소년단의 컨셉이 힙합이었기 때문에 이에 영향을 받은 것으로 보인다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  <a:p>
            <a:r>
              <a:rPr lang="en-US" altLang="ko-KR" sz="1500" dirty="0"/>
              <a:t>‘</a:t>
            </a:r>
            <a:r>
              <a:rPr lang="ko-KR" altLang="en-US" sz="1500" dirty="0"/>
              <a:t>사랑</a:t>
            </a:r>
            <a:r>
              <a:rPr lang="en-US" altLang="ko-KR" sz="1500" dirty="0"/>
              <a:t>’</a:t>
            </a:r>
            <a:r>
              <a:rPr lang="ko-KR" altLang="en-US" sz="1500" dirty="0"/>
              <a:t>의 비율은 낮고</a:t>
            </a:r>
            <a:r>
              <a:rPr lang="en-US" altLang="ko-KR" sz="1500" dirty="0"/>
              <a:t>, ‘</a:t>
            </a:r>
            <a:r>
              <a:rPr lang="ko-KR" altLang="en-US" sz="1500" dirty="0"/>
              <a:t>꿈</a:t>
            </a:r>
            <a:r>
              <a:rPr lang="en-US" altLang="ko-KR" sz="1500" dirty="0"/>
              <a:t>’,’myself’,’</a:t>
            </a:r>
            <a:r>
              <a:rPr lang="ko-KR" altLang="en-US" sz="1500" dirty="0"/>
              <a:t>노력</a:t>
            </a:r>
            <a:r>
              <a:rPr lang="en-US" altLang="ko-KR" sz="1500" dirty="0"/>
              <a:t>’,’</a:t>
            </a:r>
            <a:r>
              <a:rPr lang="ko-KR" altLang="en-US" sz="1500" dirty="0"/>
              <a:t>무대</a:t>
            </a:r>
            <a:r>
              <a:rPr lang="en-US" altLang="ko-KR" sz="1500" dirty="0"/>
              <a:t>’</a:t>
            </a:r>
            <a:r>
              <a:rPr lang="ko-KR" altLang="en-US" sz="1500" dirty="0"/>
              <a:t>의 비율은 높은 것으로 보아</a:t>
            </a:r>
            <a:r>
              <a:rPr lang="en-US" altLang="ko-KR" sz="1500" dirty="0"/>
              <a:t>, </a:t>
            </a:r>
            <a:r>
              <a:rPr lang="ko-KR" altLang="en-US" sz="1500" dirty="0"/>
              <a:t>방탄소년단은 사랑 이야기보다는 </a:t>
            </a:r>
            <a:r>
              <a:rPr lang="en-US" altLang="ko-KR" sz="1500" dirty="0"/>
              <a:t>‘</a:t>
            </a:r>
            <a:r>
              <a:rPr lang="ko-KR" altLang="en-US" sz="1500" dirty="0"/>
              <a:t>자신의 꿈</a:t>
            </a:r>
            <a:r>
              <a:rPr lang="en-US" altLang="ko-KR" sz="1500" dirty="0"/>
              <a:t>’</a:t>
            </a:r>
            <a:r>
              <a:rPr lang="ko-KR" altLang="en-US" sz="1500" dirty="0"/>
              <a:t>에 대한 이야기를 가사로 썼음을 알 수 있다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  <a:p>
            <a:r>
              <a:rPr lang="en-US" altLang="ko-KR" sz="1500" dirty="0"/>
              <a:t>‘</a:t>
            </a:r>
            <a:r>
              <a:rPr lang="ko-KR" altLang="en-US" sz="1500" dirty="0"/>
              <a:t>위</a:t>
            </a:r>
            <a:r>
              <a:rPr lang="en-US" altLang="ko-KR" sz="1500" dirty="0"/>
              <a:t>’, ‘</a:t>
            </a:r>
            <a:r>
              <a:rPr lang="ko-KR" altLang="en-US" sz="1500" dirty="0"/>
              <a:t>최고</a:t>
            </a:r>
            <a:r>
              <a:rPr lang="en-US" altLang="ko-KR" sz="1500" dirty="0"/>
              <a:t>’, ‘Jump’</a:t>
            </a:r>
            <a:r>
              <a:rPr lang="ko-KR" altLang="en-US" sz="1500" dirty="0"/>
              <a:t> 등 상승 이미지의 단어가 비교적 많이 사용되었다</a:t>
            </a:r>
            <a:r>
              <a:rPr lang="en-US" altLang="ko-KR" sz="1500" dirty="0"/>
              <a:t>. </a:t>
            </a:r>
            <a:r>
              <a:rPr lang="ko-KR" altLang="en-US" sz="1500" dirty="0"/>
              <a:t>데뷔부터 지금까지 계속 위로 한 계단씩 올라가고 있는 방탄소년단의 모습을 표현하는데 사용되었을 것이다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  <a:p>
            <a:r>
              <a:rPr lang="en-US" altLang="ko-KR" sz="1500" dirty="0"/>
              <a:t>‘</a:t>
            </a:r>
            <a:r>
              <a:rPr lang="ko-KR" altLang="en-US" sz="1500" dirty="0"/>
              <a:t>그냥</a:t>
            </a:r>
            <a:r>
              <a:rPr lang="en-US" altLang="ko-KR" sz="1500" dirty="0"/>
              <a:t>’, ‘</a:t>
            </a:r>
            <a:r>
              <a:rPr lang="ko-KR" altLang="en-US" sz="1500" dirty="0"/>
              <a:t>많이</a:t>
            </a:r>
            <a:r>
              <a:rPr lang="en-US" altLang="ko-KR" sz="1500" dirty="0"/>
              <a:t>’, ‘</a:t>
            </a:r>
            <a:r>
              <a:rPr lang="ko-KR" altLang="en-US" sz="1500" dirty="0"/>
              <a:t>진짜</a:t>
            </a:r>
            <a:r>
              <a:rPr lang="en-US" altLang="ko-KR" sz="1500" dirty="0"/>
              <a:t>‘ </a:t>
            </a:r>
            <a:r>
              <a:rPr lang="ko-KR" altLang="en-US" sz="1500" dirty="0"/>
              <a:t>등의 부사어가 많이 사용되었다</a:t>
            </a:r>
            <a:r>
              <a:rPr lang="en-US" altLang="ko-KR" sz="1500" dirty="0"/>
              <a:t>. </a:t>
            </a:r>
            <a:r>
              <a:rPr lang="ko-KR" altLang="en-US" sz="1500" dirty="0"/>
              <a:t>이를 통해 자신의 행동이나 상태를 강조하여</a:t>
            </a:r>
            <a:r>
              <a:rPr lang="en-US" altLang="ko-KR" sz="1500" dirty="0"/>
              <a:t>, </a:t>
            </a:r>
            <a:r>
              <a:rPr lang="ko-KR" altLang="en-US" sz="1500" dirty="0"/>
              <a:t>자신이 전하고자 하는 말을 보다 효과적으로 전달하려 했음을 알 수 있다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  <a:p>
            <a:r>
              <a:rPr lang="ko-KR" altLang="en-US" sz="1500" dirty="0"/>
              <a:t>감탄사 </a:t>
            </a:r>
            <a:r>
              <a:rPr lang="en-US" altLang="ko-KR" sz="1500" dirty="0"/>
              <a:t>‘</a:t>
            </a:r>
            <a:r>
              <a:rPr lang="ko-KR" altLang="en-US" sz="1500" dirty="0"/>
              <a:t>아</a:t>
            </a:r>
            <a:r>
              <a:rPr lang="en-US" altLang="ko-KR" sz="1500" dirty="0"/>
              <a:t>’</a:t>
            </a:r>
            <a:r>
              <a:rPr lang="ko-KR" altLang="en-US" sz="1500" dirty="0"/>
              <a:t>가 많이 사용되었다</a:t>
            </a:r>
            <a:r>
              <a:rPr lang="en-US" altLang="ko-KR" sz="1500" dirty="0"/>
              <a:t>. </a:t>
            </a:r>
            <a:r>
              <a:rPr lang="ko-KR" altLang="en-US" sz="1500" dirty="0"/>
              <a:t>사람들은 보통 놀라거나</a:t>
            </a:r>
            <a:r>
              <a:rPr lang="en-US" altLang="ko-KR" sz="1500" dirty="0"/>
              <a:t>, </a:t>
            </a:r>
            <a:r>
              <a:rPr lang="ko-KR" altLang="en-US" sz="1500" dirty="0"/>
              <a:t>당황하거나</a:t>
            </a:r>
            <a:r>
              <a:rPr lang="en-US" altLang="ko-KR" sz="1500" dirty="0"/>
              <a:t>, </a:t>
            </a:r>
            <a:r>
              <a:rPr lang="ko-KR" altLang="en-US" sz="1500" dirty="0"/>
              <a:t>기쁘거나</a:t>
            </a:r>
            <a:r>
              <a:rPr lang="en-US" altLang="ko-KR" sz="1500" dirty="0"/>
              <a:t>, </a:t>
            </a:r>
            <a:r>
              <a:rPr lang="ko-KR" altLang="en-US" sz="1500" dirty="0"/>
              <a:t>슬플 때</a:t>
            </a:r>
            <a:r>
              <a:rPr lang="en-US" altLang="ko-KR" sz="1500" dirty="0"/>
              <a:t>, </a:t>
            </a:r>
            <a:r>
              <a:rPr lang="ko-KR" altLang="en-US" sz="1500" dirty="0"/>
              <a:t>말을 하기에 앞서 주의를 끌기 위해서도</a:t>
            </a:r>
            <a:r>
              <a:rPr lang="en-US" altLang="ko-KR" sz="1500" dirty="0"/>
              <a:t>, </a:t>
            </a:r>
            <a:r>
              <a:rPr lang="ko-KR" altLang="en-US" sz="1500" dirty="0"/>
              <a:t>또는 모르는 것을 깨달을 때 감탄사 </a:t>
            </a:r>
            <a:r>
              <a:rPr lang="en-US" altLang="ko-KR" sz="1500" dirty="0"/>
              <a:t>‘</a:t>
            </a:r>
            <a:r>
              <a:rPr lang="ko-KR" altLang="en-US" sz="1500" dirty="0"/>
              <a:t>아</a:t>
            </a:r>
            <a:r>
              <a:rPr lang="en-US" altLang="ko-KR" sz="1500" dirty="0"/>
              <a:t>’</a:t>
            </a:r>
            <a:r>
              <a:rPr lang="ko-KR" altLang="en-US" sz="1500" dirty="0"/>
              <a:t>를 사용한다</a:t>
            </a:r>
            <a:r>
              <a:rPr lang="en-US" altLang="ko-KR" sz="1500" dirty="0"/>
              <a:t>. </a:t>
            </a:r>
            <a:r>
              <a:rPr lang="ko-KR" altLang="en-US" sz="1500" dirty="0"/>
              <a:t>즉</a:t>
            </a:r>
            <a:r>
              <a:rPr lang="en-US" altLang="ko-KR" sz="1500" dirty="0"/>
              <a:t> ‘</a:t>
            </a:r>
            <a:r>
              <a:rPr lang="ko-KR" altLang="en-US" sz="1500" dirty="0"/>
              <a:t>아</a:t>
            </a:r>
            <a:r>
              <a:rPr lang="en-US" altLang="ko-KR" sz="1500" dirty="0"/>
              <a:t>’ </a:t>
            </a:r>
            <a:r>
              <a:rPr lang="ko-KR" altLang="en-US" sz="1500" dirty="0"/>
              <a:t>뒤에 나올 자신의 감정이나 말을 강조하기 위해 추임새로 넣은 일상적인 표현이라고 할 수 있다</a:t>
            </a:r>
            <a:r>
              <a:rPr lang="en-US" altLang="ko-KR" sz="1500" dirty="0"/>
              <a:t>. </a:t>
            </a:r>
            <a:r>
              <a:rPr lang="ko-KR" altLang="en-US" sz="1500" dirty="0"/>
              <a:t>이를 통해 청자는 자신에게 직접 말하는 듯한 생생함을 느낄 수 있었을 것이다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  <a:p>
            <a:r>
              <a:rPr lang="en-US" altLang="ko-KR" sz="1500" dirty="0">
                <a:sym typeface="Wingdings" panose="05000000000000000000" pitchFamily="2" charset="2"/>
              </a:rPr>
              <a:t> </a:t>
            </a:r>
            <a:r>
              <a:rPr lang="ko-KR" altLang="en-US" sz="1500" dirty="0"/>
              <a:t>사랑에 관한 이야기도 있지만</a:t>
            </a:r>
            <a:r>
              <a:rPr lang="en-US" altLang="ko-KR" sz="1500" dirty="0"/>
              <a:t>, </a:t>
            </a:r>
            <a:r>
              <a:rPr lang="ko-KR" altLang="en-US" sz="1500" dirty="0"/>
              <a:t>진솔한 표현들을 활용하여 청년들이 자신의 꿈을 포기하지 않을 수 있게 북돋아주는 메시지를 담고 있을 것이다</a:t>
            </a:r>
            <a:r>
              <a:rPr lang="en-US" altLang="ko-KR" sz="1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1761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소녀시대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64145EC-7F8A-4079-8CBC-22DDA3EFE1FB}"/>
              </a:ext>
            </a:extLst>
          </p:cNvPr>
          <p:cNvGrpSpPr/>
          <p:nvPr/>
        </p:nvGrpSpPr>
        <p:grpSpPr>
          <a:xfrm>
            <a:off x="437589" y="873495"/>
            <a:ext cx="2189069" cy="5590058"/>
            <a:chOff x="267260" y="981072"/>
            <a:chExt cx="1444998" cy="432435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D4BCDCC-768C-4608-8F55-9B5482E91D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250" r="90648" b="10694"/>
            <a:stretch/>
          </p:blipFill>
          <p:spPr>
            <a:xfrm>
              <a:off x="267260" y="981072"/>
              <a:ext cx="1140198" cy="4324351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EA5C101-1286-40C4-A1B0-63ACEC06E2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784" t="26250" r="44531" b="10694"/>
            <a:stretch/>
          </p:blipFill>
          <p:spPr>
            <a:xfrm>
              <a:off x="1262902" y="981072"/>
              <a:ext cx="449356" cy="4324351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0AF7898-B8F8-47AD-A49F-2B43EDDBBE49}"/>
              </a:ext>
            </a:extLst>
          </p:cNvPr>
          <p:cNvGrpSpPr/>
          <p:nvPr/>
        </p:nvGrpSpPr>
        <p:grpSpPr>
          <a:xfrm>
            <a:off x="3075468" y="873494"/>
            <a:ext cx="2007520" cy="5590057"/>
            <a:chOff x="3165116" y="756954"/>
            <a:chExt cx="1418679" cy="417755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EFF656D-E588-4F18-9623-A66019B95F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8366" r="89196" b="10719"/>
            <a:stretch/>
          </p:blipFill>
          <p:spPr>
            <a:xfrm>
              <a:off x="3165116" y="756954"/>
              <a:ext cx="1317237" cy="417755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B3A55D7-5114-4C8E-853E-318141CA2D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981" t="28366" r="44338" b="10719"/>
            <a:stretch/>
          </p:blipFill>
          <p:spPr>
            <a:xfrm>
              <a:off x="4134985" y="756954"/>
              <a:ext cx="448810" cy="4177554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073CCA4-90E9-4CD3-A0DA-78208E124B59}"/>
              </a:ext>
            </a:extLst>
          </p:cNvPr>
          <p:cNvGrpSpPr/>
          <p:nvPr/>
        </p:nvGrpSpPr>
        <p:grpSpPr>
          <a:xfrm>
            <a:off x="5559518" y="873492"/>
            <a:ext cx="1863973" cy="5590057"/>
            <a:chOff x="5559518" y="873493"/>
            <a:chExt cx="1510283" cy="416859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571D1A3-D7A2-453E-951C-19DF25E733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8365" r="89276" b="10850"/>
            <a:stretch/>
          </p:blipFill>
          <p:spPr>
            <a:xfrm>
              <a:off x="5559518" y="873494"/>
              <a:ext cx="1307447" cy="416858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2F50537-3C59-406A-9EDB-4B92ACF8AB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2114" t="28365" r="44412" b="10850"/>
            <a:stretch/>
          </p:blipFill>
          <p:spPr>
            <a:xfrm>
              <a:off x="6646205" y="873493"/>
              <a:ext cx="423596" cy="4168589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8F0BFE-0293-4A43-A4AB-7E734D727006}"/>
              </a:ext>
            </a:extLst>
          </p:cNvPr>
          <p:cNvSpPr txBox="1"/>
          <p:nvPr/>
        </p:nvSpPr>
        <p:spPr>
          <a:xfrm>
            <a:off x="7516397" y="762000"/>
            <a:ext cx="3442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94</a:t>
            </a:r>
            <a:r>
              <a:rPr lang="ko-KR" altLang="en-US" dirty="0"/>
              <a:t>개 중 </a:t>
            </a:r>
            <a:r>
              <a:rPr lang="en-US" altLang="ko-KR" dirty="0"/>
              <a:t>21</a:t>
            </a:r>
            <a:r>
              <a:rPr lang="ko-KR" altLang="en-US" dirty="0"/>
              <a:t>개 영어</a:t>
            </a:r>
            <a:endParaRPr lang="en-US" altLang="ko-KR" dirty="0"/>
          </a:p>
          <a:p>
            <a:r>
              <a:rPr lang="en-US" altLang="ko-KR" dirty="0"/>
              <a:t>1.384%~0.112%</a:t>
            </a:r>
          </a:p>
          <a:p>
            <a:r>
              <a:rPr lang="ko-KR" altLang="en-US" dirty="0"/>
              <a:t>비교적 한글 가사가 많음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58B2F1-FDD5-4770-B971-3911266CA4CF}"/>
              </a:ext>
            </a:extLst>
          </p:cNvPr>
          <p:cNvSpPr txBox="1"/>
          <p:nvPr/>
        </p:nvSpPr>
        <p:spPr>
          <a:xfrm>
            <a:off x="7649683" y="1960360"/>
            <a:ext cx="380776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</a:t>
            </a:r>
            <a:r>
              <a:rPr lang="en-US" altLang="ko-KR" dirty="0">
                <a:sym typeface="Wingdings" panose="05000000000000000000" pitchFamily="2" charset="2"/>
              </a:rPr>
              <a:t>, I, </a:t>
            </a:r>
            <a:r>
              <a:rPr lang="ko-KR" altLang="en-US" dirty="0">
                <a:sym typeface="Wingdings" panose="05000000000000000000" pitchFamily="2" charset="2"/>
              </a:rPr>
              <a:t>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사랑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속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우리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다</a:t>
            </a:r>
            <a:r>
              <a:rPr lang="en-US" altLang="ko-KR" dirty="0">
                <a:sym typeface="Wingdings" panose="05000000000000000000" pitchFamily="2" charset="2"/>
              </a:rPr>
              <a:t>, IT, </a:t>
            </a:r>
            <a:r>
              <a:rPr lang="ko-KR" altLang="en-US" dirty="0">
                <a:sym typeface="Wingdings" panose="05000000000000000000" pitchFamily="2" charset="2"/>
              </a:rPr>
              <a:t>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나를</a:t>
            </a:r>
            <a:r>
              <a:rPr lang="en-US" altLang="ko-KR" dirty="0">
                <a:sym typeface="Wingdings" panose="05000000000000000000" pitchFamily="2" charset="2"/>
              </a:rPr>
              <a:t>, YOU, OH, </a:t>
            </a:r>
            <a:r>
              <a:rPr lang="ko-KR" altLang="en-US" dirty="0">
                <a:sym typeface="Wingdings" panose="05000000000000000000" pitchFamily="2" charset="2"/>
              </a:rPr>
              <a:t>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너무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해봐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세상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err="1">
                <a:solidFill>
                  <a:srgbClr val="0070C0"/>
                </a:solidFill>
                <a:sym typeface="Wingdings" panose="05000000000000000000" pitchFamily="2" charset="2"/>
              </a:rPr>
              <a:t>Mr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마음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Echo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ME,</a:t>
            </a:r>
            <a:r>
              <a:rPr lang="ko-KR" altLang="en-US" dirty="0">
                <a:sym typeface="Wingdings" panose="05000000000000000000" pitchFamily="2" charset="2"/>
              </a:rPr>
              <a:t> 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Gee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함께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지금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싶어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정말</a:t>
            </a:r>
            <a:r>
              <a:rPr lang="en-US" altLang="ko-KR" dirty="0">
                <a:sym typeface="Wingdings" panose="05000000000000000000" pitchFamily="2" charset="2"/>
              </a:rPr>
              <a:t>, AND, Boy, </a:t>
            </a:r>
            <a:r>
              <a:rPr lang="ko-KR" altLang="en-US" dirty="0">
                <a:sym typeface="Wingdings" panose="05000000000000000000" pitchFamily="2" charset="2"/>
              </a:rPr>
              <a:t>없어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같은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소원</a:t>
            </a:r>
            <a:r>
              <a:rPr lang="en-US" altLang="ko-KR" dirty="0">
                <a:sym typeface="Wingdings" panose="05000000000000000000" pitchFamily="2" charset="2"/>
              </a:rPr>
              <a:t>, BABY, Girls, </a:t>
            </a:r>
            <a:r>
              <a:rPr lang="ko-KR" altLang="en-US" dirty="0">
                <a:sym typeface="Wingdings" panose="05000000000000000000" pitchFamily="2" charset="2"/>
              </a:rPr>
              <a:t>없는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않아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때</a:t>
            </a:r>
            <a:r>
              <a:rPr lang="en-US" altLang="ko-KR" dirty="0">
                <a:sym typeface="Wingdings" panose="05000000000000000000" pitchFamily="2" charset="2"/>
              </a:rPr>
              <a:t>, YEAH,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MY,</a:t>
            </a:r>
            <a:r>
              <a:rPr lang="ko-KR" altLang="en-US" dirty="0">
                <a:sym typeface="Wingdings" panose="05000000000000000000" pitchFamily="2" charset="2"/>
              </a:rPr>
              <a:t> 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두</a:t>
            </a:r>
            <a:r>
              <a:rPr lang="en-US" altLang="ko-KR" dirty="0">
                <a:sym typeface="Wingdings" panose="05000000000000000000" pitchFamily="2" charset="2"/>
              </a:rPr>
              <a:t>, Ho, LIKE, </a:t>
            </a:r>
            <a:r>
              <a:rPr lang="ko-KR" altLang="en-US" dirty="0">
                <a:sym typeface="Wingdings" panose="05000000000000000000" pitchFamily="2" charset="2"/>
              </a:rPr>
              <a:t>향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가슴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생각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곁</a:t>
            </a:r>
            <a:r>
              <a:rPr lang="en-US" altLang="ko-KR" dirty="0">
                <a:sym typeface="Wingdings" panose="05000000000000000000" pitchFamily="2" charset="2"/>
              </a:rPr>
              <a:t>, Check, </a:t>
            </a:r>
            <a:r>
              <a:rPr lang="ko-KR" altLang="en-US" dirty="0">
                <a:sym typeface="Wingdings" panose="05000000000000000000" pitchFamily="2" charset="2"/>
              </a:rPr>
              <a:t>오늘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모두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다시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자꾸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못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하는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Mr</a:t>
            </a:r>
            <a:r>
              <a:rPr lang="en-US" altLang="ko-KR" dirty="0">
                <a:sym typeface="Wingdings" panose="05000000000000000000" pitchFamily="2" charset="2"/>
              </a:rPr>
              <a:t>, Echo, Gee, </a:t>
            </a:r>
            <a:r>
              <a:rPr lang="ko-KR" altLang="en-US" dirty="0">
                <a:sym typeface="Wingdings" panose="05000000000000000000" pitchFamily="2" charset="2"/>
              </a:rPr>
              <a:t>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소원 등 노래 제목에 등장하는 어휘들이 가사에도 자주 등장하여 이가 자연스럽게  강조됨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2324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79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소녀시대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65230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79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소녀시대</a:t>
            </a:r>
            <a:r>
              <a:rPr lang="en-US" altLang="ko-KR" dirty="0"/>
              <a:t>(</a:t>
            </a:r>
            <a:r>
              <a:rPr lang="ko-KR" altLang="en-US" dirty="0"/>
              <a:t>해석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34348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동방신기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8D7913E-A7DD-4E00-A5B8-F05C0C77E32A}"/>
              </a:ext>
            </a:extLst>
          </p:cNvPr>
          <p:cNvGrpSpPr/>
          <p:nvPr/>
        </p:nvGrpSpPr>
        <p:grpSpPr>
          <a:xfrm>
            <a:off x="188258" y="833717"/>
            <a:ext cx="1550894" cy="5809130"/>
            <a:chOff x="206189" y="699247"/>
            <a:chExt cx="1299882" cy="432995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799D39D-9428-43E3-870B-4FF9E9E435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6143" r="92353" b="10720"/>
            <a:stretch/>
          </p:blipFill>
          <p:spPr>
            <a:xfrm>
              <a:off x="206189" y="699247"/>
              <a:ext cx="932330" cy="432995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678ABD7-FC8E-47B5-83F4-4FFD834707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103" t="26143" r="70147" b="10720"/>
            <a:stretch/>
          </p:blipFill>
          <p:spPr>
            <a:xfrm>
              <a:off x="1048870" y="699247"/>
              <a:ext cx="457201" cy="4329954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AFCBEC7-3138-4D53-A6EC-F7246127C415}"/>
              </a:ext>
            </a:extLst>
          </p:cNvPr>
          <p:cNvGrpSpPr/>
          <p:nvPr/>
        </p:nvGrpSpPr>
        <p:grpSpPr>
          <a:xfrm>
            <a:off x="1819836" y="833716"/>
            <a:ext cx="1532964" cy="5809129"/>
            <a:chOff x="1819837" y="833717"/>
            <a:chExt cx="1228164" cy="418651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05C095A-1FC1-4DA0-B3F8-CD3158CFA2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8236" r="91544" b="10718"/>
            <a:stretch/>
          </p:blipFill>
          <p:spPr>
            <a:xfrm>
              <a:off x="1819837" y="833717"/>
              <a:ext cx="1030940" cy="418651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5543020-D904-49C6-BBF6-C37D64A163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618" t="28236" r="70147" b="10718"/>
            <a:stretch/>
          </p:blipFill>
          <p:spPr>
            <a:xfrm>
              <a:off x="2653552" y="833717"/>
              <a:ext cx="394449" cy="4186518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9FF18EC-DF42-451B-813B-ED2A35570071}"/>
              </a:ext>
            </a:extLst>
          </p:cNvPr>
          <p:cNvGrpSpPr/>
          <p:nvPr/>
        </p:nvGrpSpPr>
        <p:grpSpPr>
          <a:xfrm>
            <a:off x="3460376" y="833716"/>
            <a:ext cx="1515036" cy="5809128"/>
            <a:chOff x="3460376" y="833716"/>
            <a:chExt cx="1245415" cy="417755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F51BD17-8E50-4ACB-BC81-2112FC8055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366" r="91470" b="10719"/>
            <a:stretch/>
          </p:blipFill>
          <p:spPr>
            <a:xfrm>
              <a:off x="3460376" y="833716"/>
              <a:ext cx="1039906" cy="417755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F64D853-A4A6-44FC-86B7-064A963C94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6556" t="28366" r="70073" b="10719"/>
            <a:stretch/>
          </p:blipFill>
          <p:spPr>
            <a:xfrm>
              <a:off x="4294772" y="833716"/>
              <a:ext cx="411019" cy="417755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A7FD214-A339-4C85-BE40-983A75D3FA2B}"/>
              </a:ext>
            </a:extLst>
          </p:cNvPr>
          <p:cNvSpPr txBox="1"/>
          <p:nvPr/>
        </p:nvSpPr>
        <p:spPr>
          <a:xfrm>
            <a:off x="5860856" y="833716"/>
            <a:ext cx="29693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94</a:t>
            </a:r>
            <a:r>
              <a:rPr lang="ko-KR" altLang="en-US" dirty="0"/>
              <a:t>개 중 </a:t>
            </a:r>
            <a:r>
              <a:rPr lang="en-US" altLang="ko-KR" dirty="0"/>
              <a:t>19</a:t>
            </a:r>
            <a:r>
              <a:rPr lang="ko-KR" altLang="en-US" dirty="0"/>
              <a:t>개 영어</a:t>
            </a:r>
            <a:endParaRPr lang="en-US" altLang="ko-KR" dirty="0"/>
          </a:p>
          <a:p>
            <a:r>
              <a:rPr lang="en-US" altLang="ko-KR" dirty="0"/>
              <a:t>1.408%~0.128%</a:t>
            </a:r>
          </a:p>
          <a:p>
            <a:r>
              <a:rPr lang="ko-KR" altLang="en-US" dirty="0"/>
              <a:t>한국어가사가 비교적 많음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7EA743-34E3-4B00-8B51-429E8D5BD329}"/>
              </a:ext>
            </a:extLst>
          </p:cNvPr>
          <p:cNvSpPr txBox="1"/>
          <p:nvPr/>
        </p:nvSpPr>
        <p:spPr>
          <a:xfrm>
            <a:off x="5860856" y="2238633"/>
            <a:ext cx="42113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사랑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그대</a:t>
            </a:r>
            <a:r>
              <a:rPr lang="en-US" altLang="ko-KR" dirty="0">
                <a:sym typeface="Wingdings" panose="05000000000000000000" pitchFamily="2" charset="2"/>
              </a:rPr>
              <a:t>, I, YOU,</a:t>
            </a:r>
            <a:r>
              <a:rPr lang="ko-KR" altLang="en-US" dirty="0">
                <a:sym typeface="Wingdings" panose="05000000000000000000" pitchFamily="2" charset="2"/>
              </a:rPr>
              <a:t> 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세상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할</a:t>
            </a:r>
            <a:r>
              <a:rPr lang="en-US" altLang="ko-KR" dirty="0">
                <a:sym typeface="Wingdings" panose="05000000000000000000" pitchFamily="2" charset="2"/>
              </a:rPr>
              <a:t>, MY, </a:t>
            </a:r>
            <a:r>
              <a:rPr lang="ko-KR" altLang="en-US" dirty="0">
                <a:sym typeface="Wingdings" panose="05000000000000000000" pitchFamily="2" charset="2"/>
              </a:rPr>
              <a:t>속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없는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마음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꿈</a:t>
            </a:r>
            <a:r>
              <a:rPr lang="en-US" altLang="ko-KR" dirty="0">
                <a:sym typeface="Wingdings" panose="05000000000000000000" pitchFamily="2" charset="2"/>
              </a:rPr>
              <a:t>, LOVE, </a:t>
            </a:r>
            <a:r>
              <a:rPr lang="ko-KR" altLang="en-US" dirty="0">
                <a:sym typeface="Wingdings" panose="05000000000000000000" pitchFamily="2" charset="2"/>
              </a:rPr>
              <a:t>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있는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너무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사람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모습</a:t>
            </a:r>
            <a:r>
              <a:rPr lang="en-US" altLang="ko-KR" dirty="0">
                <a:sym typeface="Wingdings" panose="05000000000000000000" pitchFamily="2" charset="2"/>
              </a:rPr>
              <a:t>, ME, </a:t>
            </a:r>
            <a:r>
              <a:rPr lang="ko-KR" altLang="en-US" dirty="0">
                <a:sym typeface="Wingdings" panose="05000000000000000000" pitchFamily="2" charset="2"/>
              </a:rPr>
              <a:t>같은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없어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있어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영원히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가슴</a:t>
            </a:r>
            <a:r>
              <a:rPr lang="en-US" altLang="ko-KR" dirty="0">
                <a:sym typeface="Wingdings" panose="05000000000000000000" pitchFamily="2" charset="2"/>
              </a:rPr>
              <a:t>, Got, </a:t>
            </a:r>
            <a:r>
              <a:rPr lang="ko-KR" altLang="en-US" dirty="0">
                <a:sym typeface="Wingdings" panose="05000000000000000000" pitchFamily="2" charset="2"/>
              </a:rPr>
              <a:t>이제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우리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모두</a:t>
            </a:r>
            <a:r>
              <a:rPr lang="en-US" altLang="ko-KR" dirty="0">
                <a:sym typeface="Wingdings" panose="05000000000000000000" pitchFamily="2" charset="2"/>
              </a:rPr>
              <a:t>, Girl, </a:t>
            </a:r>
            <a:r>
              <a:rPr lang="ko-KR" altLang="en-US" dirty="0">
                <a:sym typeface="Wingdings" panose="05000000000000000000" pitchFamily="2" charset="2"/>
              </a:rPr>
              <a:t>함께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눈물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끝</a:t>
            </a:r>
            <a:r>
              <a:rPr lang="en-US" altLang="ko-KR" dirty="0">
                <a:sym typeface="Wingdings" panose="05000000000000000000" pitchFamily="2" charset="2"/>
              </a:rPr>
              <a:t>, DOWN, ON,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하지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위</a:t>
            </a:r>
            <a:r>
              <a:rPr lang="en-US" altLang="ko-KR" dirty="0">
                <a:sym typeface="Wingdings" panose="05000000000000000000" pitchFamily="2" charset="2"/>
              </a:rPr>
              <a:t>, ALL, </a:t>
            </a:r>
            <a:r>
              <a:rPr lang="ko-KR" altLang="en-US" dirty="0">
                <a:sym typeface="Wingdings" panose="05000000000000000000" pitchFamily="2" charset="2"/>
              </a:rPr>
              <a:t>길</a:t>
            </a:r>
            <a:r>
              <a:rPr lang="en-US" altLang="ko-KR" dirty="0">
                <a:sym typeface="Wingdings" panose="05000000000000000000" pitchFamily="2" charset="2"/>
              </a:rPr>
              <a:t>, For, </a:t>
            </a:r>
            <a:r>
              <a:rPr lang="ko-KR" altLang="en-US" dirty="0">
                <a:sym typeface="Wingdings" panose="05000000000000000000" pitchFamily="2" charset="2"/>
              </a:rPr>
              <a:t>하루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언제나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다시</a:t>
            </a:r>
            <a:r>
              <a:rPr lang="en-US" altLang="ko-KR" dirty="0">
                <a:sym typeface="Wingdings" panose="05000000000000000000" pitchFamily="2" charset="2"/>
              </a:rPr>
              <a:t>, IT, </a:t>
            </a:r>
            <a:r>
              <a:rPr lang="ko-KR" altLang="en-US" dirty="0">
                <a:sym typeface="Wingdings" panose="05000000000000000000" pitchFamily="2" charset="2"/>
              </a:rPr>
              <a:t>해도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작은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r>
              <a:rPr lang="ko-KR" altLang="en-US" dirty="0">
                <a:sym typeface="Wingdings" panose="05000000000000000000" pitchFamily="2" charset="2"/>
              </a:rPr>
              <a:t> 지금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있다면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영원히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모두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언제나 등 미래지향적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이면서도 긍정적인 표현이 많이 사용됨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67292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88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동방신기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51388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88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동방신기</a:t>
            </a:r>
            <a:r>
              <a:rPr lang="en-US" altLang="ko-KR" dirty="0"/>
              <a:t>(</a:t>
            </a:r>
            <a:r>
              <a:rPr lang="ko-KR" altLang="en-US" dirty="0"/>
              <a:t>해석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810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2037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동방신기</a:t>
            </a:r>
            <a:r>
              <a:rPr lang="en-US" altLang="ko-KR" dirty="0"/>
              <a:t>(TVXQ)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B4315BE-23C1-4DA3-B4F7-7B231B5923AA}"/>
              </a:ext>
            </a:extLst>
          </p:cNvPr>
          <p:cNvGrpSpPr/>
          <p:nvPr/>
        </p:nvGrpSpPr>
        <p:grpSpPr>
          <a:xfrm>
            <a:off x="573743" y="735106"/>
            <a:ext cx="1963269" cy="5809128"/>
            <a:chOff x="5181601" y="833716"/>
            <a:chExt cx="1606707" cy="4312023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CAEC04E-13F5-4951-BE58-B81CC0DDD8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274" r="91838" b="10849"/>
            <a:stretch/>
          </p:blipFill>
          <p:spPr>
            <a:xfrm>
              <a:off x="5181601" y="833716"/>
              <a:ext cx="995082" cy="4312023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641E015-C305-44E7-95F3-694602966A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559" t="26274" r="63897" b="10849"/>
            <a:stretch/>
          </p:blipFill>
          <p:spPr>
            <a:xfrm>
              <a:off x="5990447" y="833716"/>
              <a:ext cx="797861" cy="4312023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F3C36D7-4D73-4198-B6B4-D52FC0C439FF}"/>
              </a:ext>
            </a:extLst>
          </p:cNvPr>
          <p:cNvGrpSpPr/>
          <p:nvPr/>
        </p:nvGrpSpPr>
        <p:grpSpPr>
          <a:xfrm>
            <a:off x="2778000" y="735106"/>
            <a:ext cx="1847787" cy="5809128"/>
            <a:chOff x="7771342" y="833716"/>
            <a:chExt cx="1256886" cy="4168589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43A55D3-7493-43E0-A3E1-0DB1FC6437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8365" r="91184" b="10850"/>
            <a:stretch/>
          </p:blipFill>
          <p:spPr>
            <a:xfrm>
              <a:off x="7771342" y="833716"/>
              <a:ext cx="1074753" cy="4168589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52CDFFF-A901-4503-B0B3-6026DFEFD0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998" t="28365" r="63823" b="10850"/>
            <a:stretch/>
          </p:blipFill>
          <p:spPr>
            <a:xfrm>
              <a:off x="8518699" y="833716"/>
              <a:ext cx="509529" cy="4168589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84E9882-7FD7-476D-BBAC-F9E28DAFFB6B}"/>
              </a:ext>
            </a:extLst>
          </p:cNvPr>
          <p:cNvGrpSpPr/>
          <p:nvPr/>
        </p:nvGrpSpPr>
        <p:grpSpPr>
          <a:xfrm>
            <a:off x="4833090" y="735105"/>
            <a:ext cx="1729075" cy="5809128"/>
            <a:chOff x="9826432" y="833715"/>
            <a:chExt cx="1297410" cy="419548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1F30265-7C19-4308-9880-08F5542776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8235" r="91047" b="10588"/>
            <a:stretch/>
          </p:blipFill>
          <p:spPr>
            <a:xfrm>
              <a:off x="9826432" y="833716"/>
              <a:ext cx="1091464" cy="419548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4FC3F5C-105B-40BE-8EF4-A023093FAF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427" t="28235" r="63823" b="10588"/>
            <a:stretch/>
          </p:blipFill>
          <p:spPr>
            <a:xfrm>
              <a:off x="10666644" y="833715"/>
              <a:ext cx="457198" cy="4195483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A7FD214-A339-4C85-BE40-983A75D3FA2B}"/>
              </a:ext>
            </a:extLst>
          </p:cNvPr>
          <p:cNvSpPr txBox="1"/>
          <p:nvPr/>
        </p:nvSpPr>
        <p:spPr>
          <a:xfrm>
            <a:off x="7261697" y="815788"/>
            <a:ext cx="3368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94</a:t>
            </a:r>
            <a:r>
              <a:rPr lang="ko-KR" altLang="en-US" dirty="0"/>
              <a:t>개 중 </a:t>
            </a:r>
            <a:r>
              <a:rPr lang="en-US" altLang="ko-KR" dirty="0"/>
              <a:t>20</a:t>
            </a:r>
            <a:r>
              <a:rPr lang="ko-KR" altLang="en-US" dirty="0"/>
              <a:t>개 영어</a:t>
            </a:r>
            <a:endParaRPr lang="en-US" altLang="ko-KR" dirty="0"/>
          </a:p>
          <a:p>
            <a:r>
              <a:rPr lang="en-US" altLang="ko-KR" dirty="0"/>
              <a:t>1.596%~0.119%</a:t>
            </a:r>
          </a:p>
          <a:p>
            <a:r>
              <a:rPr lang="ko-KR" altLang="en-US" dirty="0"/>
              <a:t>한국어 가사가 비교적 많음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E8DF7E-1AF9-4F70-8FC4-5387F1BA6009}"/>
              </a:ext>
            </a:extLst>
          </p:cNvPr>
          <p:cNvSpPr txBox="1"/>
          <p:nvPr/>
        </p:nvSpPr>
        <p:spPr>
          <a:xfrm>
            <a:off x="7142809" y="2289189"/>
            <a:ext cx="42113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</a:t>
            </a:r>
            <a:r>
              <a:rPr lang="en-US" altLang="ko-KR" dirty="0">
                <a:sym typeface="Wingdings" panose="05000000000000000000" pitchFamily="2" charset="2"/>
              </a:rPr>
              <a:t>, I, </a:t>
            </a:r>
            <a:r>
              <a:rPr lang="ko-KR" altLang="en-US" dirty="0">
                <a:sym typeface="Wingdings" panose="05000000000000000000" pitchFamily="2" charset="2"/>
              </a:rPr>
              <a:t>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BABY,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더</a:t>
            </a:r>
            <a:r>
              <a:rPr lang="en-US" altLang="ko-KR" dirty="0">
                <a:sym typeface="Wingdings" panose="05000000000000000000" pitchFamily="2" charset="2"/>
              </a:rPr>
              <a:t>, YOU, </a:t>
            </a:r>
            <a:r>
              <a:rPr lang="ko-KR" altLang="en-US" dirty="0">
                <a:sym typeface="Wingdings" panose="05000000000000000000" pitchFamily="2" charset="2"/>
              </a:rPr>
              <a:t>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속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없어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다시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Bounce,</a:t>
            </a:r>
            <a:r>
              <a:rPr lang="en-US" altLang="ko-KR" dirty="0">
                <a:sym typeface="Wingdings" panose="05000000000000000000" pitchFamily="2" charset="2"/>
              </a:rPr>
              <a:t> IT,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사랑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OH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YEAH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할</a:t>
            </a:r>
            <a:r>
              <a:rPr lang="en-US" altLang="ko-KR" dirty="0">
                <a:sym typeface="Wingdings" panose="05000000000000000000" pitchFamily="2" charset="2"/>
              </a:rPr>
              <a:t>, ME, </a:t>
            </a:r>
            <a:r>
              <a:rPr lang="ko-KR" altLang="en-US" dirty="0">
                <a:sym typeface="Wingdings" panose="05000000000000000000" pitchFamily="2" charset="2"/>
              </a:rPr>
              <a:t>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순간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마음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있어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없는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모든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너무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같은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세상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못</a:t>
            </a:r>
            <a:r>
              <a:rPr lang="en-US" altLang="ko-KR" dirty="0">
                <a:sym typeface="Wingdings" panose="05000000000000000000" pitchFamily="2" charset="2"/>
              </a:rPr>
              <a:t>, Only, </a:t>
            </a:r>
            <a:r>
              <a:rPr lang="ko-KR" altLang="en-US" dirty="0">
                <a:sym typeface="Wingdings" panose="05000000000000000000" pitchFamily="2" charset="2"/>
              </a:rPr>
              <a:t>우린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없이</a:t>
            </a:r>
            <a:r>
              <a:rPr lang="en-US" altLang="ko-KR" dirty="0">
                <a:sym typeface="Wingdings" panose="05000000000000000000" pitchFamily="2" charset="2"/>
              </a:rPr>
              <a:t>, LOVE, </a:t>
            </a:r>
            <a:r>
              <a:rPr lang="ko-KR" altLang="en-US" dirty="0">
                <a:sym typeface="Wingdings" panose="05000000000000000000" pitchFamily="2" charset="2"/>
              </a:rPr>
              <a:t>함께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지금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버린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우리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끝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조금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심장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가슴</a:t>
            </a:r>
            <a:r>
              <a:rPr lang="en-US" altLang="ko-KR" dirty="0">
                <a:sym typeface="Wingdings" panose="05000000000000000000" pitchFamily="2" charset="2"/>
              </a:rPr>
              <a:t>, ONE, MY,</a:t>
            </a:r>
            <a:r>
              <a:rPr lang="ko-KR" altLang="en-US" dirty="0">
                <a:sym typeface="Wingdings" panose="05000000000000000000" pitchFamily="2" charset="2"/>
              </a:rPr>
              <a:t> 하는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조각</a:t>
            </a:r>
            <a:r>
              <a:rPr lang="en-US" altLang="ko-KR" dirty="0">
                <a:sym typeface="Wingdings" panose="05000000000000000000" pitchFamily="2" charset="2"/>
              </a:rPr>
              <a:t>, WE,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매일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5</a:t>
            </a:r>
            <a:r>
              <a:rPr lang="ko-KR" altLang="en-US" dirty="0">
                <a:sym typeface="Wingdings" panose="05000000000000000000" pitchFamily="2" charset="2"/>
              </a:rPr>
              <a:t>인 체제 때 가사가 담백했다면</a:t>
            </a:r>
            <a:r>
              <a:rPr lang="en-US" altLang="ko-KR" dirty="0">
                <a:sym typeface="Wingdings" panose="05000000000000000000" pitchFamily="2" charset="2"/>
              </a:rPr>
              <a:t>, 2</a:t>
            </a:r>
            <a:r>
              <a:rPr lang="ko-KR" altLang="en-US" dirty="0">
                <a:sym typeface="Wingdings" panose="05000000000000000000" pitchFamily="2" charset="2"/>
              </a:rPr>
              <a:t>인 체재로 바뀐 후 비교적 </a:t>
            </a:r>
            <a:r>
              <a:rPr lang="ko-KR" altLang="en-US" dirty="0" err="1">
                <a:sym typeface="Wingdings" panose="05000000000000000000" pitchFamily="2" charset="2"/>
              </a:rPr>
              <a:t>힙해졌다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‘</a:t>
            </a:r>
            <a:r>
              <a:rPr lang="ko-KR" altLang="en-US" dirty="0">
                <a:sym typeface="Wingdings" panose="05000000000000000000" pitchFamily="2" charset="2"/>
              </a:rPr>
              <a:t>사랑</a:t>
            </a:r>
            <a:r>
              <a:rPr lang="en-US" altLang="ko-KR" dirty="0">
                <a:sym typeface="Wingdings" panose="05000000000000000000" pitchFamily="2" charset="2"/>
              </a:rPr>
              <a:t>’</a:t>
            </a:r>
            <a:r>
              <a:rPr lang="ko-KR" altLang="en-US" dirty="0">
                <a:sym typeface="Wingdings" panose="05000000000000000000" pitchFamily="2" charset="2"/>
              </a:rPr>
              <a:t>과 </a:t>
            </a:r>
            <a:r>
              <a:rPr lang="en-US" altLang="ko-KR" dirty="0">
                <a:sym typeface="Wingdings" panose="05000000000000000000" pitchFamily="2" charset="2"/>
              </a:rPr>
              <a:t>‘LOVE’ </a:t>
            </a:r>
            <a:r>
              <a:rPr lang="ko-KR" altLang="en-US" dirty="0">
                <a:sym typeface="Wingdings" panose="05000000000000000000" pitchFamily="2" charset="2"/>
              </a:rPr>
              <a:t>둘 다 비율이 낮아졌다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66736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261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동방신기</a:t>
            </a:r>
            <a:r>
              <a:rPr lang="en-US" altLang="ko-KR" dirty="0"/>
              <a:t>(TVXQ)(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92810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261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동방신기</a:t>
            </a:r>
            <a:r>
              <a:rPr lang="en-US" altLang="ko-KR" dirty="0"/>
              <a:t>(TVXQ)(</a:t>
            </a:r>
            <a:r>
              <a:rPr lang="ko-KR" altLang="en-US" dirty="0"/>
              <a:t>해석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31797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2NE1 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A1A7D5-B5C1-4964-ADF4-087D25270143}"/>
              </a:ext>
            </a:extLst>
          </p:cNvPr>
          <p:cNvSpPr txBox="1"/>
          <p:nvPr/>
        </p:nvSpPr>
        <p:spPr>
          <a:xfrm>
            <a:off x="7965419" y="676273"/>
            <a:ext cx="3442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94</a:t>
            </a:r>
            <a:r>
              <a:rPr lang="ko-KR" altLang="en-US" dirty="0"/>
              <a:t>개 중 </a:t>
            </a:r>
            <a:r>
              <a:rPr lang="en-US" altLang="ko-KR" dirty="0"/>
              <a:t>34</a:t>
            </a:r>
            <a:r>
              <a:rPr lang="ko-KR" altLang="en-US" dirty="0"/>
              <a:t>개 영어</a:t>
            </a:r>
            <a:endParaRPr lang="en-US" altLang="ko-KR" dirty="0"/>
          </a:p>
          <a:p>
            <a:r>
              <a:rPr lang="en-US" altLang="ko-KR" dirty="0"/>
              <a:t>1.273%~0.142%</a:t>
            </a:r>
          </a:p>
          <a:p>
            <a:r>
              <a:rPr lang="ko-KR" altLang="en-US" dirty="0"/>
              <a:t>영어 가사가 비교적 많음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6C8F3B6-672B-480E-A572-A1DBDDDE4639}"/>
              </a:ext>
            </a:extLst>
          </p:cNvPr>
          <p:cNvGrpSpPr/>
          <p:nvPr/>
        </p:nvGrpSpPr>
        <p:grpSpPr>
          <a:xfrm>
            <a:off x="443475" y="676273"/>
            <a:ext cx="1990565" cy="5876895"/>
            <a:chOff x="344860" y="676273"/>
            <a:chExt cx="1990565" cy="587689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E8E2DA6-30EF-475A-BC63-C6BC3F10F3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8056" r="91195" b="10694"/>
            <a:stretch/>
          </p:blipFill>
          <p:spPr>
            <a:xfrm>
              <a:off x="344860" y="676275"/>
              <a:ext cx="1501869" cy="587689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E3D74D7-345E-4B30-A47A-CAAFE5ED76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716" t="28056" r="82422" b="10694"/>
            <a:stretch/>
          </p:blipFill>
          <p:spPr>
            <a:xfrm>
              <a:off x="1506071" y="676273"/>
              <a:ext cx="829354" cy="5876893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34A1E99-6DF6-4C87-9470-52AC57A7279B}"/>
              </a:ext>
            </a:extLst>
          </p:cNvPr>
          <p:cNvGrpSpPr/>
          <p:nvPr/>
        </p:nvGrpSpPr>
        <p:grpSpPr>
          <a:xfrm>
            <a:off x="2993936" y="676273"/>
            <a:ext cx="1992482" cy="5876892"/>
            <a:chOff x="2993936" y="676273"/>
            <a:chExt cx="1992482" cy="587689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67C6937-2041-4853-94FE-BE18FADFC0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8472" r="90260" b="10833"/>
            <a:stretch/>
          </p:blipFill>
          <p:spPr>
            <a:xfrm>
              <a:off x="2993936" y="676273"/>
              <a:ext cx="1676676" cy="587689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FC48F61-4303-45A6-9908-5A681BA9CB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143" t="28472" r="82188" b="10833"/>
            <a:stretch/>
          </p:blipFill>
          <p:spPr>
            <a:xfrm>
              <a:off x="4354806" y="676273"/>
              <a:ext cx="631612" cy="5876892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773BFF7-B61B-40B8-8F1F-767E045A796F}"/>
              </a:ext>
            </a:extLst>
          </p:cNvPr>
          <p:cNvGrpSpPr/>
          <p:nvPr/>
        </p:nvGrpSpPr>
        <p:grpSpPr>
          <a:xfrm>
            <a:off x="5548867" y="676273"/>
            <a:ext cx="1902276" cy="5876892"/>
            <a:chOff x="5548867" y="676273"/>
            <a:chExt cx="1902276" cy="587689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EFCF37E-42AE-4951-93B9-D906D7C204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8332" r="90968" b="10834"/>
            <a:stretch/>
          </p:blipFill>
          <p:spPr>
            <a:xfrm>
              <a:off x="5548867" y="676273"/>
              <a:ext cx="1551180" cy="587689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B7DBC9C-3FDD-41D0-A1AE-B93055CC18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646" t="28332" r="82266" b="10834"/>
            <a:stretch/>
          </p:blipFill>
          <p:spPr>
            <a:xfrm>
              <a:off x="6748950" y="676273"/>
              <a:ext cx="702193" cy="5876892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EF4B870-E7E3-45C7-BBC0-B79C3A260937}"/>
              </a:ext>
            </a:extLst>
          </p:cNvPr>
          <p:cNvSpPr txBox="1"/>
          <p:nvPr/>
        </p:nvSpPr>
        <p:spPr>
          <a:xfrm>
            <a:off x="7742084" y="1906559"/>
            <a:ext cx="388911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날</a:t>
            </a:r>
            <a:r>
              <a:rPr lang="en-US" altLang="ko-KR" dirty="0">
                <a:sym typeface="Wingdings" panose="05000000000000000000" pitchFamily="2" charset="2"/>
              </a:rPr>
              <a:t>, I, Ah, </a:t>
            </a:r>
            <a:r>
              <a:rPr lang="ko-KR" altLang="en-US" dirty="0">
                <a:sym typeface="Wingdings" panose="05000000000000000000" pitchFamily="2" charset="2"/>
              </a:rPr>
              <a:t>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사랑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Lonely</a:t>
            </a:r>
            <a:r>
              <a:rPr lang="en-US" altLang="ko-KR" dirty="0">
                <a:sym typeface="Wingdings" panose="05000000000000000000" pitchFamily="2" charset="2"/>
              </a:rPr>
              <a:t>, YOU, DON, </a:t>
            </a:r>
            <a:r>
              <a:rPr lang="ko-KR" altLang="en-US" dirty="0">
                <a:sym typeface="Wingdings" panose="05000000000000000000" pitchFamily="2" charset="2"/>
              </a:rPr>
              <a:t>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따라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해봐요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지금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너무</a:t>
            </a:r>
            <a:r>
              <a:rPr lang="en-US" altLang="ko-KR" dirty="0">
                <a:sym typeface="Wingdings" panose="05000000000000000000" pitchFamily="2" charset="2"/>
              </a:rPr>
              <a:t>, OVER, OH, ME, Work, Lollipop, </a:t>
            </a:r>
            <a:r>
              <a:rPr lang="ko-KR" altLang="en-US" dirty="0">
                <a:sym typeface="Wingdings" panose="05000000000000000000" pitchFamily="2" charset="2"/>
              </a:rPr>
              <a:t>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우리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바빠</a:t>
            </a:r>
            <a:r>
              <a:rPr lang="en-US" altLang="ko-KR" dirty="0">
                <a:sym typeface="Wingdings" panose="05000000000000000000" pitchFamily="2" charset="2"/>
              </a:rPr>
              <a:t>, Scream,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LOVE, </a:t>
            </a:r>
            <a:r>
              <a:rPr lang="ko-KR" altLang="en-US" dirty="0">
                <a:sym typeface="Wingdings" panose="05000000000000000000" pitchFamily="2" charset="2"/>
              </a:rPr>
              <a:t>다</a:t>
            </a:r>
            <a:r>
              <a:rPr lang="en-US" altLang="ko-KR" dirty="0">
                <a:sym typeface="Wingdings" panose="05000000000000000000" pitchFamily="2" charset="2"/>
              </a:rPr>
              <a:t>, Is, IN, IT, </a:t>
            </a:r>
            <a:r>
              <a:rPr lang="ko-KR" altLang="en-US" dirty="0">
                <a:sym typeface="Wingdings" panose="05000000000000000000" pitchFamily="2" charset="2"/>
              </a:rPr>
              <a:t>없어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care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이렇게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세상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다시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속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마음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없이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모두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끝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않아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club</a:t>
            </a:r>
            <a:r>
              <a:rPr lang="en-US" altLang="ko-KR" dirty="0">
                <a:sym typeface="Wingdings" panose="05000000000000000000" pitchFamily="2" charset="2"/>
              </a:rPr>
              <a:t>, AND, </a:t>
            </a:r>
            <a:r>
              <a:rPr lang="ko-KR" altLang="en-US" dirty="0">
                <a:sym typeface="Wingdings" panose="05000000000000000000" pitchFamily="2" charset="2"/>
              </a:rPr>
              <a:t>하루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안녕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싶어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아직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생각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때</a:t>
            </a:r>
            <a:r>
              <a:rPr lang="en-US" altLang="ko-KR" dirty="0">
                <a:sym typeface="Wingdings" panose="05000000000000000000" pitchFamily="2" charset="2"/>
              </a:rPr>
              <a:t>, KNOW, </a:t>
            </a:r>
            <a:r>
              <a:rPr lang="ko-KR" altLang="en-US" dirty="0">
                <a:sym typeface="Wingdings" panose="05000000000000000000" pitchFamily="2" charset="2"/>
              </a:rPr>
              <a:t>오늘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그대</a:t>
            </a:r>
            <a:r>
              <a:rPr lang="en-US" altLang="ko-KR" dirty="0">
                <a:sym typeface="Wingdings" panose="05000000000000000000" pitchFamily="2" charset="2"/>
              </a:rPr>
              <a:t>, TO, Boy, Now, </a:t>
            </a:r>
            <a:r>
              <a:rPr lang="ko-KR" altLang="en-US" dirty="0">
                <a:sym typeface="Wingdings" panose="05000000000000000000" pitchFamily="2" charset="2"/>
              </a:rPr>
              <a:t>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못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나를</a:t>
            </a:r>
            <a:r>
              <a:rPr lang="en-US" altLang="ko-KR" dirty="0">
                <a:sym typeface="Wingdings" panose="05000000000000000000" pitchFamily="2" charset="2"/>
              </a:rPr>
              <a:t>, UP, LET,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CUZ</a:t>
            </a:r>
            <a:r>
              <a:rPr lang="en-US" altLang="ko-KR" dirty="0">
                <a:sym typeface="Wingdings" panose="05000000000000000000" pitchFamily="2" charset="2"/>
              </a:rPr>
              <a:t>, BABY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노래 제목에 들어간 어휘가 가사에도 자주 등장하여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이가 강조됨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1765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블랙핑크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88C0BDB-E9D4-4F57-B046-5A711BBB9822}"/>
              </a:ext>
            </a:extLst>
          </p:cNvPr>
          <p:cNvGrpSpPr/>
          <p:nvPr/>
        </p:nvGrpSpPr>
        <p:grpSpPr>
          <a:xfrm>
            <a:off x="277906" y="723900"/>
            <a:ext cx="2061882" cy="5829300"/>
            <a:chOff x="277906" y="723900"/>
            <a:chExt cx="1647825" cy="433387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5C3F3FA-20A4-4F4F-89AE-1DC995D9F6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250" r="91264" b="10555"/>
            <a:stretch/>
          </p:blipFill>
          <p:spPr>
            <a:xfrm>
              <a:off x="277906" y="723900"/>
              <a:ext cx="1065119" cy="4333876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F6956A7-0B6F-4F11-B897-14D58D9B73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345" t="26250" r="76875" b="10555"/>
            <a:stretch/>
          </p:blipFill>
          <p:spPr>
            <a:xfrm>
              <a:off x="1343025" y="723900"/>
              <a:ext cx="582706" cy="4333876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7125F66-9555-4B07-9059-1517CD4615F5}"/>
              </a:ext>
            </a:extLst>
          </p:cNvPr>
          <p:cNvGrpSpPr/>
          <p:nvPr/>
        </p:nvGrpSpPr>
        <p:grpSpPr>
          <a:xfrm>
            <a:off x="2528047" y="723899"/>
            <a:ext cx="1997771" cy="5829299"/>
            <a:chOff x="2528047" y="723900"/>
            <a:chExt cx="1295808" cy="420668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66F47A5-151B-457B-919E-5208B14D7F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8104" r="89371" b="10556"/>
            <a:stretch/>
          </p:blipFill>
          <p:spPr>
            <a:xfrm>
              <a:off x="2528047" y="723900"/>
              <a:ext cx="1295808" cy="420668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75DB32C-A08D-429A-B75E-B29FE0E9E2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683" t="28104" r="76838" b="10556"/>
            <a:stretch/>
          </p:blipFill>
          <p:spPr>
            <a:xfrm>
              <a:off x="3175951" y="723900"/>
              <a:ext cx="546032" cy="4206688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C5ABBFC-350D-4C5D-9F5C-68B759D56979}"/>
              </a:ext>
            </a:extLst>
          </p:cNvPr>
          <p:cNvGrpSpPr/>
          <p:nvPr/>
        </p:nvGrpSpPr>
        <p:grpSpPr>
          <a:xfrm>
            <a:off x="4627418" y="723899"/>
            <a:ext cx="1958109" cy="5829299"/>
            <a:chOff x="5181601" y="723899"/>
            <a:chExt cx="1422401" cy="419677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06AB6E3-0711-4507-A218-2511A1A1E4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8283" r="90000" b="10556"/>
            <a:stretch/>
          </p:blipFill>
          <p:spPr>
            <a:xfrm>
              <a:off x="5181601" y="726208"/>
              <a:ext cx="1219200" cy="419446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3F5582D-5D48-4628-8DFA-A37903FFB4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939" t="28283" r="76894" b="10556"/>
            <a:stretch/>
          </p:blipFill>
          <p:spPr>
            <a:xfrm>
              <a:off x="6096000" y="723899"/>
              <a:ext cx="508002" cy="419446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E94D9F8-9619-4957-87D2-27CDAFE36FE5}"/>
              </a:ext>
            </a:extLst>
          </p:cNvPr>
          <p:cNvSpPr txBox="1"/>
          <p:nvPr/>
        </p:nvSpPr>
        <p:spPr>
          <a:xfrm>
            <a:off x="7516397" y="762000"/>
            <a:ext cx="3689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94</a:t>
            </a:r>
            <a:r>
              <a:rPr lang="ko-KR" altLang="en-US" dirty="0"/>
              <a:t>개 중 </a:t>
            </a:r>
            <a:r>
              <a:rPr lang="en-US" altLang="ko-KR" dirty="0"/>
              <a:t>59</a:t>
            </a:r>
            <a:r>
              <a:rPr lang="ko-KR" altLang="en-US" dirty="0"/>
              <a:t>개 영어</a:t>
            </a:r>
            <a:endParaRPr lang="en-US" altLang="ko-KR" dirty="0"/>
          </a:p>
          <a:p>
            <a:r>
              <a:rPr lang="en-US" altLang="ko-KR" dirty="0"/>
              <a:t>2.236%~0.135%</a:t>
            </a:r>
          </a:p>
          <a:p>
            <a:r>
              <a:rPr lang="ko-KR" altLang="en-US" dirty="0"/>
              <a:t>영어가사가 많음</a:t>
            </a:r>
            <a:endParaRPr lang="en-US" altLang="ko-KR" dirty="0"/>
          </a:p>
          <a:p>
            <a:r>
              <a:rPr lang="ko-KR" altLang="en-US" dirty="0"/>
              <a:t>같은 단어가 비교적 많이 반복됨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BFE62-1CA7-46F7-99EF-D56AF548492B}"/>
              </a:ext>
            </a:extLst>
          </p:cNvPr>
          <p:cNvSpPr txBox="1"/>
          <p:nvPr/>
        </p:nvSpPr>
        <p:spPr>
          <a:xfrm>
            <a:off x="7339600" y="2229521"/>
            <a:ext cx="41825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I, YOU, ME, YAH, </a:t>
            </a:r>
            <a:r>
              <a:rPr lang="ko-KR" altLang="en-US" dirty="0"/>
              <a:t>내</a:t>
            </a:r>
            <a:r>
              <a:rPr lang="en-US" altLang="ko-KR" dirty="0"/>
              <a:t>, IT,</a:t>
            </a:r>
            <a:r>
              <a:rPr lang="ko-KR" altLang="en-US" dirty="0"/>
              <a:t> 너</a:t>
            </a:r>
            <a:r>
              <a:rPr lang="en-US" altLang="ko-KR" dirty="0"/>
              <a:t>, </a:t>
            </a:r>
            <a:r>
              <a:rPr lang="ko-KR" altLang="en-US" dirty="0"/>
              <a:t>날</a:t>
            </a:r>
            <a:r>
              <a:rPr lang="en-US" altLang="ko-KR" dirty="0"/>
              <a:t>, later, LIKE, </a:t>
            </a:r>
            <a:r>
              <a:rPr lang="ko-KR" altLang="en-US" dirty="0"/>
              <a:t>난</a:t>
            </a:r>
            <a:r>
              <a:rPr lang="en-US" altLang="ko-KR" dirty="0"/>
              <a:t>, Bum, LOVE, </a:t>
            </a:r>
            <a:r>
              <a:rPr lang="ko-KR" altLang="en-US" dirty="0"/>
              <a:t>네</a:t>
            </a:r>
            <a:r>
              <a:rPr lang="en-US" altLang="ko-KR" dirty="0"/>
              <a:t>, </a:t>
            </a:r>
            <a:r>
              <a:rPr lang="ko-KR" altLang="en-US" dirty="0"/>
              <a:t>나</a:t>
            </a:r>
            <a:r>
              <a:rPr lang="en-US" altLang="ko-KR" dirty="0"/>
              <a:t>, MY, KNOW, Cream, </a:t>
            </a:r>
            <a:r>
              <a:rPr lang="ko-KR" altLang="en-US" dirty="0"/>
              <a:t>사랑</a:t>
            </a:r>
            <a:r>
              <a:rPr lang="en-US" altLang="ko-KR" dirty="0"/>
              <a:t>, Ever, </a:t>
            </a:r>
            <a:r>
              <a:rPr lang="ko-KR" altLang="en-US" dirty="0"/>
              <a:t>말</a:t>
            </a:r>
            <a:r>
              <a:rPr lang="en-US" altLang="ko-KR" dirty="0"/>
              <a:t>, WANNA,</a:t>
            </a:r>
          </a:p>
          <a:p>
            <a:r>
              <a:rPr lang="en-US" altLang="ko-KR" dirty="0"/>
              <a:t>Kick, SEE, </a:t>
            </a:r>
            <a:r>
              <a:rPr lang="ko-KR" altLang="en-US" dirty="0"/>
              <a:t>해</a:t>
            </a:r>
            <a:r>
              <a:rPr lang="en-US" altLang="ko-KR" dirty="0"/>
              <a:t>, </a:t>
            </a:r>
            <a:r>
              <a:rPr lang="ko-KR" altLang="en-US" dirty="0"/>
              <a:t>널</a:t>
            </a:r>
            <a:r>
              <a:rPr lang="en-US" altLang="ko-KR" dirty="0"/>
              <a:t>, Really, Look, </a:t>
            </a:r>
            <a:r>
              <a:rPr lang="ko-KR" altLang="en-US" dirty="0"/>
              <a:t>밤</a:t>
            </a:r>
            <a:r>
              <a:rPr lang="en-US" altLang="ko-KR" dirty="0"/>
              <a:t>, U, WE,</a:t>
            </a:r>
            <a:r>
              <a:rPr lang="ko-KR" altLang="en-US" dirty="0"/>
              <a:t> 없어</a:t>
            </a:r>
            <a:r>
              <a:rPr lang="en-US" altLang="ko-KR" dirty="0"/>
              <a:t>, </a:t>
            </a:r>
            <a:r>
              <a:rPr lang="ko-KR" altLang="en-US" dirty="0"/>
              <a:t>마지막</a:t>
            </a:r>
            <a:r>
              <a:rPr lang="en-US" altLang="ko-KR" dirty="0"/>
              <a:t>, WHAT, Have, SO, DON, UP, </a:t>
            </a:r>
            <a:r>
              <a:rPr lang="ko-KR" altLang="en-US" dirty="0"/>
              <a:t>넌</a:t>
            </a:r>
            <a:r>
              <a:rPr lang="en-US" altLang="ko-KR" dirty="0"/>
              <a:t>, DOWN, DO, </a:t>
            </a:r>
            <a:r>
              <a:rPr lang="ko-KR" altLang="en-US" dirty="0"/>
              <a:t>없는</a:t>
            </a:r>
            <a:r>
              <a:rPr lang="en-US" altLang="ko-KR" dirty="0"/>
              <a:t>, </a:t>
            </a:r>
            <a:r>
              <a:rPr lang="ko-KR" altLang="en-US" dirty="0"/>
              <a:t>더</a:t>
            </a:r>
            <a:r>
              <a:rPr lang="en-US" altLang="ko-KR" dirty="0"/>
              <a:t>, Run, Stay, Out, Boy, Ice, IF, Hate, IN, BUT, NO, </a:t>
            </a:r>
            <a:r>
              <a:rPr lang="ko-KR" altLang="en-US" dirty="0"/>
              <a:t>오늘</a:t>
            </a:r>
            <a:r>
              <a:rPr lang="en-US" altLang="ko-KR" dirty="0"/>
              <a:t>, </a:t>
            </a:r>
            <a:r>
              <a:rPr lang="ko-KR" altLang="en-US" dirty="0"/>
              <a:t>생각</a:t>
            </a:r>
            <a:r>
              <a:rPr lang="en-US" altLang="ko-KR" dirty="0"/>
              <a:t>, ON,</a:t>
            </a:r>
            <a:r>
              <a:rPr lang="ko-KR" altLang="en-US" dirty="0"/>
              <a:t> </a:t>
            </a:r>
            <a:r>
              <a:rPr lang="en-US" altLang="ko-KR" dirty="0"/>
              <a:t>GONNA,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좋아</a:t>
            </a:r>
            <a:r>
              <a:rPr lang="en-US" altLang="ko-KR" dirty="0"/>
              <a:t>, </a:t>
            </a:r>
            <a:r>
              <a:rPr lang="ko-KR" altLang="en-US" dirty="0"/>
              <a:t>세상</a:t>
            </a:r>
            <a:r>
              <a:rPr lang="en-US" altLang="ko-KR" dirty="0"/>
              <a:t>, </a:t>
            </a:r>
            <a:r>
              <a:rPr lang="ko-KR" altLang="en-US" dirty="0"/>
              <a:t>뜨거워</a:t>
            </a:r>
            <a:r>
              <a:rPr lang="en-US" altLang="ko-KR" dirty="0"/>
              <a:t>, </a:t>
            </a:r>
            <a:r>
              <a:rPr lang="ko-KR" altLang="en-US" dirty="0"/>
              <a:t>나를</a:t>
            </a:r>
            <a:r>
              <a:rPr lang="en-US" altLang="ko-KR" dirty="0"/>
              <a:t>, YEAH, CAN, Now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영어 단어의 비율이 높다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Kick,</a:t>
            </a:r>
            <a:r>
              <a:rPr lang="ko-KR" altLang="en-US" dirty="0">
                <a:sym typeface="Wingdings" panose="05000000000000000000" pitchFamily="2" charset="2"/>
              </a:rPr>
              <a:t> 없어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마지막</a:t>
            </a:r>
            <a:r>
              <a:rPr lang="en-US" altLang="ko-KR" dirty="0">
                <a:sym typeface="Wingdings" panose="05000000000000000000" pitchFamily="2" charset="2"/>
              </a:rPr>
              <a:t>, DOWN, </a:t>
            </a:r>
            <a:r>
              <a:rPr lang="ko-KR" altLang="en-US" dirty="0">
                <a:sym typeface="Wingdings" panose="05000000000000000000" pitchFamily="2" charset="2"/>
              </a:rPr>
              <a:t>없는</a:t>
            </a:r>
            <a:r>
              <a:rPr lang="en-US" altLang="ko-KR" dirty="0">
                <a:sym typeface="Wingdings" panose="05000000000000000000" pitchFamily="2" charset="2"/>
              </a:rPr>
              <a:t>, Out, Hate, NO, </a:t>
            </a:r>
            <a:r>
              <a:rPr lang="ko-KR" altLang="en-US" dirty="0">
                <a:sym typeface="Wingdings" panose="05000000000000000000" pitchFamily="2" charset="2"/>
              </a:rPr>
              <a:t>뜨거워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등 과격한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   (</a:t>
            </a:r>
            <a:r>
              <a:rPr lang="ko-KR" altLang="en-US" dirty="0">
                <a:sym typeface="Wingdings" panose="05000000000000000000" pitchFamily="2" charset="2"/>
              </a:rPr>
              <a:t>부정적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이미지의 어휘들이 많음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216927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2NE1(</a:t>
            </a:r>
            <a:r>
              <a:rPr lang="ko-KR" altLang="en-US" dirty="0"/>
              <a:t>분석</a:t>
            </a:r>
            <a:r>
              <a:rPr lang="en-US" altLang="ko-KR" dirty="0"/>
              <a:t>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65327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2NE1(</a:t>
            </a:r>
            <a:r>
              <a:rPr lang="ko-KR" altLang="en-US" dirty="0"/>
              <a:t>해석</a:t>
            </a:r>
            <a:r>
              <a:rPr lang="en-US" altLang="ko-KR" dirty="0"/>
              <a:t>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10827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슈퍼주니어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E9FCFE2-B732-4AA6-BD10-4A443F00999F}"/>
              </a:ext>
            </a:extLst>
          </p:cNvPr>
          <p:cNvGrpSpPr/>
          <p:nvPr/>
        </p:nvGrpSpPr>
        <p:grpSpPr>
          <a:xfrm>
            <a:off x="434787" y="896472"/>
            <a:ext cx="1761566" cy="5611904"/>
            <a:chOff x="434787" y="896472"/>
            <a:chExt cx="1380565" cy="432995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CEE11AD-935F-4199-AB89-9BDCFEF14D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144" r="90955" b="10719"/>
            <a:stretch/>
          </p:blipFill>
          <p:spPr>
            <a:xfrm>
              <a:off x="434787" y="896472"/>
              <a:ext cx="1102659" cy="432995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221B21B-9A0B-4FD6-9605-CF3F6A5ECA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927" t="26144" r="40514" b="10719"/>
            <a:stretch/>
          </p:blipFill>
          <p:spPr>
            <a:xfrm>
              <a:off x="1259540" y="896472"/>
              <a:ext cx="555812" cy="4329954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6BA955C-AB86-4168-B072-1F182AF3449D}"/>
              </a:ext>
            </a:extLst>
          </p:cNvPr>
          <p:cNvGrpSpPr/>
          <p:nvPr/>
        </p:nvGrpSpPr>
        <p:grpSpPr>
          <a:xfrm>
            <a:off x="2723786" y="896472"/>
            <a:ext cx="1821320" cy="5611904"/>
            <a:chOff x="2894116" y="833716"/>
            <a:chExt cx="1422885" cy="416858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BCFC3F0-7D87-497F-9A12-E7280AD385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8365" r="90282" b="10850"/>
            <a:stretch/>
          </p:blipFill>
          <p:spPr>
            <a:xfrm>
              <a:off x="2894116" y="833716"/>
              <a:ext cx="1184825" cy="416858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E400A85-B5B7-43A3-947E-AA0245E644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5581" t="28365" r="40514" b="10850"/>
            <a:stretch/>
          </p:blipFill>
          <p:spPr>
            <a:xfrm>
              <a:off x="3840881" y="833716"/>
              <a:ext cx="476120" cy="4168589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F391544-AC74-4E8A-83E7-97510FCEA0AF}"/>
              </a:ext>
            </a:extLst>
          </p:cNvPr>
          <p:cNvGrpSpPr/>
          <p:nvPr/>
        </p:nvGrpSpPr>
        <p:grpSpPr>
          <a:xfrm>
            <a:off x="5089111" y="896471"/>
            <a:ext cx="1903359" cy="5611903"/>
            <a:chOff x="5089112" y="896472"/>
            <a:chExt cx="1559780" cy="417755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2F1A564-7589-4F11-AD6C-0E5DD916D3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8366" r="89044" b="10719"/>
            <a:stretch/>
          </p:blipFill>
          <p:spPr>
            <a:xfrm>
              <a:off x="5089112" y="896472"/>
              <a:ext cx="1335741" cy="417755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9CF3574-870E-4F45-9F2C-8BF411A54B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5811" t="28366" r="40514" b="10719"/>
            <a:stretch/>
          </p:blipFill>
          <p:spPr>
            <a:xfrm>
              <a:off x="6200814" y="896472"/>
              <a:ext cx="448078" cy="4177554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8B90A8F-F941-4385-97CA-63EDD521B789}"/>
              </a:ext>
            </a:extLst>
          </p:cNvPr>
          <p:cNvSpPr txBox="1"/>
          <p:nvPr/>
        </p:nvSpPr>
        <p:spPr>
          <a:xfrm>
            <a:off x="7516397" y="762000"/>
            <a:ext cx="3442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94</a:t>
            </a:r>
            <a:r>
              <a:rPr lang="ko-KR" altLang="en-US" dirty="0"/>
              <a:t>개 중 </a:t>
            </a:r>
            <a:r>
              <a:rPr lang="en-US" altLang="ko-KR" dirty="0"/>
              <a:t>18</a:t>
            </a:r>
            <a:r>
              <a:rPr lang="ko-KR" altLang="en-US" dirty="0"/>
              <a:t>개 영어</a:t>
            </a:r>
            <a:endParaRPr lang="en-US" altLang="ko-KR" dirty="0"/>
          </a:p>
          <a:p>
            <a:r>
              <a:rPr lang="en-US" altLang="ko-KR" dirty="0"/>
              <a:t>1.366%~0.114%</a:t>
            </a:r>
          </a:p>
          <a:p>
            <a:r>
              <a:rPr lang="ko-KR" altLang="en-US" dirty="0"/>
              <a:t>한국어 가사가 비교적 많음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C39E4E-857F-4B3A-A45E-D1863BEEA1DF}"/>
              </a:ext>
            </a:extLst>
          </p:cNvPr>
          <p:cNvSpPr txBox="1"/>
          <p:nvPr/>
        </p:nvSpPr>
        <p:spPr>
          <a:xfrm>
            <a:off x="7487744" y="1994262"/>
            <a:ext cx="388911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사랑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더</a:t>
            </a:r>
            <a:r>
              <a:rPr lang="en-US" altLang="ko-KR" dirty="0">
                <a:sym typeface="Wingdings" panose="05000000000000000000" pitchFamily="2" charset="2"/>
              </a:rPr>
              <a:t>, I, YOU, </a:t>
            </a:r>
            <a:r>
              <a:rPr lang="ko-KR" altLang="en-US" dirty="0">
                <a:sym typeface="Wingdings" panose="05000000000000000000" pitchFamily="2" charset="2"/>
              </a:rPr>
              <a:t>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우리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속</a:t>
            </a:r>
            <a:r>
              <a:rPr lang="en-US" altLang="ko-KR" dirty="0">
                <a:sym typeface="Wingdings" panose="05000000000000000000" pitchFamily="2" charset="2"/>
              </a:rPr>
              <a:t>, OH, </a:t>
            </a:r>
            <a:r>
              <a:rPr lang="ko-KR" altLang="en-US" dirty="0">
                <a:sym typeface="Wingdings" panose="05000000000000000000" pitchFamily="2" charset="2"/>
              </a:rPr>
              <a:t>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사람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세상</a:t>
            </a:r>
            <a:r>
              <a:rPr lang="en-US" altLang="ko-KR" dirty="0">
                <a:sym typeface="Wingdings" panose="05000000000000000000" pitchFamily="2" charset="2"/>
              </a:rPr>
              <a:t>, IT, </a:t>
            </a:r>
            <a:r>
              <a:rPr lang="ko-KR" altLang="en-US" dirty="0">
                <a:sym typeface="Wingdings" panose="05000000000000000000" pitchFamily="2" charset="2"/>
              </a:rPr>
              <a:t>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마음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너무</a:t>
            </a:r>
            <a:r>
              <a:rPr lang="en-US" altLang="ko-KR" dirty="0">
                <a:sym typeface="Wingdings" panose="05000000000000000000" pitchFamily="2" charset="2"/>
              </a:rPr>
              <a:t>, BABY, </a:t>
            </a:r>
            <a:r>
              <a:rPr lang="ko-KR" altLang="en-US" dirty="0">
                <a:sym typeface="Wingdings" panose="05000000000000000000" pitchFamily="2" charset="2"/>
              </a:rPr>
              <a:t>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순간</a:t>
            </a:r>
            <a:r>
              <a:rPr lang="en-US" altLang="ko-KR" dirty="0">
                <a:sym typeface="Wingdings" panose="05000000000000000000" pitchFamily="2" charset="2"/>
              </a:rPr>
              <a:t>, ME, </a:t>
            </a:r>
            <a:r>
              <a:rPr lang="ko-KR" altLang="en-US" dirty="0">
                <a:sym typeface="Wingdings" panose="05000000000000000000" pitchFamily="2" charset="2"/>
              </a:rPr>
              <a:t>없는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가슴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없어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지금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모든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모두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끝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오늘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다시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안</a:t>
            </a:r>
            <a:r>
              <a:rPr lang="en-US" altLang="ko-KR" dirty="0">
                <a:sym typeface="Wingdings" panose="05000000000000000000" pitchFamily="2" charset="2"/>
              </a:rPr>
              <a:t>, LOVE, </a:t>
            </a:r>
            <a:r>
              <a:rPr lang="ko-KR" altLang="en-US" dirty="0">
                <a:sym typeface="Wingdings" panose="05000000000000000000" pitchFamily="2" charset="2"/>
              </a:rPr>
              <a:t>생각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같은</a:t>
            </a:r>
            <a:r>
              <a:rPr lang="en-US" altLang="ko-KR" dirty="0">
                <a:sym typeface="Wingdings" panose="05000000000000000000" pitchFamily="2" charset="2"/>
              </a:rPr>
              <a:t>, MY, </a:t>
            </a:r>
            <a:r>
              <a:rPr lang="ko-KR" altLang="en-US" dirty="0">
                <a:sym typeface="Wingdings" panose="05000000000000000000" pitchFamily="2" charset="2"/>
              </a:rPr>
              <a:t>있는</a:t>
            </a:r>
            <a:r>
              <a:rPr lang="en-US" altLang="ko-KR" dirty="0">
                <a:sym typeface="Wingdings" panose="05000000000000000000" pitchFamily="2" charset="2"/>
              </a:rPr>
              <a:t>, YEAH, </a:t>
            </a:r>
            <a:r>
              <a:rPr lang="ko-KR" altLang="en-US" dirty="0">
                <a:sym typeface="Wingdings" panose="05000000000000000000" pitchFamily="2" charset="2"/>
              </a:rPr>
              <a:t>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우린</a:t>
            </a:r>
            <a:r>
              <a:rPr lang="en-US" altLang="ko-KR" dirty="0">
                <a:sym typeface="Wingdings" panose="05000000000000000000" pitchFamily="2" charset="2"/>
              </a:rPr>
              <a:t>, WE, ON,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Lucky</a:t>
            </a:r>
            <a:r>
              <a:rPr lang="en-US" altLang="ko-KR" dirty="0">
                <a:sym typeface="Wingdings" panose="05000000000000000000" pitchFamily="2" charset="2"/>
              </a:rPr>
              <a:t>, LET, </a:t>
            </a:r>
            <a:r>
              <a:rPr lang="ko-KR" altLang="en-US" dirty="0">
                <a:sym typeface="Wingdings" panose="05000000000000000000" pitchFamily="2" charset="2"/>
              </a:rPr>
              <a:t>기억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</a:p>
          <a:p>
            <a:pPr algn="just"/>
            <a:r>
              <a:rPr lang="ko-KR" altLang="en-US" dirty="0">
                <a:sym typeface="Wingdings" panose="05000000000000000000" pitchFamily="2" charset="2"/>
              </a:rPr>
              <a:t>이렇게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눈물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위험해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곁</a:t>
            </a:r>
            <a:r>
              <a:rPr lang="en-US" altLang="ko-KR" dirty="0">
                <a:sym typeface="Wingdings" panose="05000000000000000000" pitchFamily="2" charset="2"/>
              </a:rPr>
              <a:t>, TO, </a:t>
            </a:r>
            <a:r>
              <a:rPr lang="ko-KR" altLang="en-US" dirty="0">
                <a:sym typeface="Wingdings" panose="05000000000000000000" pitchFamily="2" charset="2"/>
              </a:rPr>
              <a:t>함께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니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대중적인 표현과 어휘 속에 가끔씩 </a:t>
            </a:r>
            <a:r>
              <a:rPr lang="en-US" altLang="ko-KR" dirty="0">
                <a:sym typeface="Wingdings" panose="05000000000000000000" pitchFamily="2" charset="2"/>
              </a:rPr>
              <a:t>‘Lucky’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‘</a:t>
            </a:r>
            <a:r>
              <a:rPr lang="ko-KR" altLang="en-US" dirty="0">
                <a:sym typeface="Wingdings" panose="05000000000000000000" pitchFamily="2" charset="2"/>
              </a:rPr>
              <a:t>위험해</a:t>
            </a:r>
            <a:r>
              <a:rPr lang="en-US" altLang="ko-KR" dirty="0">
                <a:sym typeface="Wingdings" panose="05000000000000000000" pitchFamily="2" charset="2"/>
              </a:rPr>
              <a:t>’</a:t>
            </a:r>
            <a:r>
              <a:rPr lang="ko-KR" altLang="en-US" dirty="0">
                <a:sym typeface="Wingdings" panose="05000000000000000000" pitchFamily="2" charset="2"/>
              </a:rPr>
              <a:t> 같은 가사로서는 비교적 생소한 표현들이 들어가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52074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266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슈퍼주니어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44859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266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슈퍼주니어</a:t>
            </a:r>
            <a:r>
              <a:rPr lang="en-US" altLang="ko-KR" dirty="0"/>
              <a:t>(</a:t>
            </a:r>
            <a:r>
              <a:rPr lang="ko-KR" altLang="en-US" dirty="0"/>
              <a:t>해석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90857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원더걸스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E7CFC3E-5DB4-489A-BCB0-E0FAEAFB3E36}"/>
              </a:ext>
            </a:extLst>
          </p:cNvPr>
          <p:cNvGrpSpPr/>
          <p:nvPr/>
        </p:nvGrpSpPr>
        <p:grpSpPr>
          <a:xfrm>
            <a:off x="403412" y="1057834"/>
            <a:ext cx="1999129" cy="5468471"/>
            <a:chOff x="403412" y="1057835"/>
            <a:chExt cx="1436593" cy="432995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DA16421-9487-4775-9E3B-9737651C6D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144" r="90887" b="10719"/>
            <a:stretch/>
          </p:blipFill>
          <p:spPr>
            <a:xfrm>
              <a:off x="403412" y="1057835"/>
              <a:ext cx="1111063" cy="432995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3526825-1C5E-4613-8F31-1083948B6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025" t="26144" r="30368" b="10719"/>
            <a:stretch/>
          </p:blipFill>
          <p:spPr>
            <a:xfrm>
              <a:off x="1400175" y="1057835"/>
              <a:ext cx="439830" cy="4329954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5EF5B0B-5BFD-46DC-8FBE-DC0C9833F6E4}"/>
              </a:ext>
            </a:extLst>
          </p:cNvPr>
          <p:cNvGrpSpPr/>
          <p:nvPr/>
        </p:nvGrpSpPr>
        <p:grpSpPr>
          <a:xfrm>
            <a:off x="2761129" y="1057834"/>
            <a:ext cx="2079812" cy="5468471"/>
            <a:chOff x="2761129" y="1057834"/>
            <a:chExt cx="1492189" cy="417755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109592B-CAA7-4732-A800-2A112EB441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8235" r="88382" b="10850"/>
            <a:stretch/>
          </p:blipFill>
          <p:spPr>
            <a:xfrm>
              <a:off x="2761129" y="1057834"/>
              <a:ext cx="1416424" cy="417755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0521A72-90E9-4B9C-9670-D8468FA01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250" t="28235" r="30220" b="10850"/>
            <a:stretch/>
          </p:blipFill>
          <p:spPr>
            <a:xfrm>
              <a:off x="3823013" y="1057834"/>
              <a:ext cx="430305" cy="4177553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9DC56D2-8414-4BE1-9F56-7E2311EAFC01}"/>
              </a:ext>
            </a:extLst>
          </p:cNvPr>
          <p:cNvGrpSpPr/>
          <p:nvPr/>
        </p:nvGrpSpPr>
        <p:grpSpPr>
          <a:xfrm>
            <a:off x="5434513" y="1057834"/>
            <a:ext cx="1916548" cy="5468471"/>
            <a:chOff x="5434513" y="1057834"/>
            <a:chExt cx="1524680" cy="416858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3C9A00F-3ECF-4C3C-8731-B956BD9538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8365" r="89149" b="10850"/>
            <a:stretch/>
          </p:blipFill>
          <p:spPr>
            <a:xfrm>
              <a:off x="5434513" y="1057834"/>
              <a:ext cx="1322974" cy="416858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536C9D9-9AEB-4B1E-977E-2BCB5D3FFB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6323" t="28365" r="30368" b="10850"/>
            <a:stretch/>
          </p:blipFill>
          <p:spPr>
            <a:xfrm>
              <a:off x="6555781" y="1057834"/>
              <a:ext cx="403412" cy="4168589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E5EF40C-EBD7-4915-921D-432F3BF3EC3A}"/>
              </a:ext>
            </a:extLst>
          </p:cNvPr>
          <p:cNvSpPr txBox="1"/>
          <p:nvPr/>
        </p:nvSpPr>
        <p:spPr>
          <a:xfrm>
            <a:off x="7516397" y="762000"/>
            <a:ext cx="3442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94</a:t>
            </a:r>
            <a:r>
              <a:rPr lang="ko-KR" altLang="en-US" dirty="0"/>
              <a:t>개 중 </a:t>
            </a:r>
            <a:r>
              <a:rPr lang="en-US" altLang="ko-KR" dirty="0"/>
              <a:t>27</a:t>
            </a:r>
            <a:r>
              <a:rPr lang="ko-KR" altLang="en-US" dirty="0"/>
              <a:t>개 영어</a:t>
            </a:r>
            <a:endParaRPr lang="en-US" altLang="ko-KR" dirty="0"/>
          </a:p>
          <a:p>
            <a:r>
              <a:rPr lang="en-US" altLang="ko-KR" dirty="0"/>
              <a:t>1.240%~0.135%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7AF02E-5457-4F0A-8FB9-4975C3769637}"/>
              </a:ext>
            </a:extLst>
          </p:cNvPr>
          <p:cNvSpPr txBox="1"/>
          <p:nvPr/>
        </p:nvSpPr>
        <p:spPr>
          <a:xfrm>
            <a:off x="7588115" y="1720840"/>
            <a:ext cx="388911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난</a:t>
            </a:r>
            <a:r>
              <a:rPr lang="en-US" altLang="ko-KR" dirty="0">
                <a:sym typeface="Wingdings" panose="05000000000000000000" pitchFamily="2" charset="2"/>
              </a:rPr>
              <a:t>, I, </a:t>
            </a:r>
            <a:r>
              <a:rPr lang="ko-KR" altLang="en-US" dirty="0">
                <a:sym typeface="Wingdings" panose="05000000000000000000" pitchFamily="2" charset="2"/>
              </a:rPr>
              <a:t>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날</a:t>
            </a:r>
            <a:r>
              <a:rPr lang="en-US" altLang="ko-KR" dirty="0">
                <a:sym typeface="Wingdings" panose="05000000000000000000" pitchFamily="2" charset="2"/>
              </a:rPr>
              <a:t>, ME, YOU,</a:t>
            </a:r>
            <a:r>
              <a:rPr lang="ko-KR" altLang="en-US" dirty="0">
                <a:sym typeface="Wingdings" panose="05000000000000000000" pitchFamily="2" charset="2"/>
              </a:rPr>
              <a:t> 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사랑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맘</a:t>
            </a:r>
            <a:r>
              <a:rPr lang="en-US" altLang="ko-KR" dirty="0">
                <a:sym typeface="Wingdings" panose="05000000000000000000" pitchFamily="2" charset="2"/>
              </a:rPr>
              <a:t>, LOVE,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Tell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없어</a:t>
            </a:r>
            <a:r>
              <a:rPr lang="en-US" altLang="ko-KR" dirty="0">
                <a:sym typeface="Wingdings" panose="05000000000000000000" pitchFamily="2" charset="2"/>
              </a:rPr>
              <a:t>, Is, </a:t>
            </a:r>
            <a:r>
              <a:rPr lang="ko-KR" altLang="en-US" dirty="0">
                <a:sym typeface="Wingdings" panose="05000000000000000000" pitchFamily="2" charset="2"/>
              </a:rPr>
              <a:t>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Nobody</a:t>
            </a:r>
            <a:r>
              <a:rPr lang="en-US" altLang="ko-KR" dirty="0">
                <a:sym typeface="Wingdings" panose="05000000000000000000" pitchFamily="2" charset="2"/>
              </a:rPr>
              <a:t>, MY, </a:t>
            </a:r>
            <a:r>
              <a:rPr lang="ko-KR" altLang="en-US" dirty="0">
                <a:sym typeface="Wingdings" panose="05000000000000000000" pitchFamily="2" charset="2"/>
              </a:rPr>
              <a:t>너무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BACK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싶어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생각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마음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눈</a:t>
            </a:r>
            <a:r>
              <a:rPr lang="en-US" altLang="ko-KR" dirty="0">
                <a:sym typeface="Wingdings" panose="05000000000000000000" pitchFamily="2" charset="2"/>
              </a:rPr>
              <a:t>, BABE, </a:t>
            </a:r>
            <a:r>
              <a:rPr lang="ko-KR" altLang="en-US" dirty="0">
                <a:sym typeface="Wingdings" panose="05000000000000000000" pitchFamily="2" charset="2"/>
              </a:rPr>
              <a:t>우리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보고</a:t>
            </a:r>
            <a:r>
              <a:rPr lang="en-US" altLang="ko-KR" dirty="0">
                <a:sym typeface="Wingdings" panose="05000000000000000000" pitchFamily="2" charset="2"/>
              </a:rPr>
              <a:t>, DON, </a:t>
            </a:r>
            <a:r>
              <a:rPr lang="ko-KR" altLang="en-US" dirty="0">
                <a:sym typeface="Wingdings" panose="05000000000000000000" pitchFamily="2" charset="2"/>
              </a:rPr>
              <a:t>다른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싫어</a:t>
            </a:r>
            <a:r>
              <a:rPr lang="en-US" altLang="ko-KR" dirty="0">
                <a:sym typeface="Wingdings" panose="05000000000000000000" pitchFamily="2" charset="2"/>
              </a:rPr>
              <a:t>, SO, WANNA, BABY, IT, </a:t>
            </a:r>
            <a:r>
              <a:rPr lang="ko-KR" altLang="en-US" dirty="0">
                <a:sym typeface="Wingdings" panose="05000000000000000000" pitchFamily="2" charset="2"/>
              </a:rPr>
              <a:t>이렇게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좀</a:t>
            </a:r>
            <a:r>
              <a:rPr lang="en-US" altLang="ko-KR" dirty="0">
                <a:sym typeface="Wingdings" panose="05000000000000000000" pitchFamily="2" charset="2"/>
              </a:rPr>
              <a:t>, WE, LIKE, </a:t>
            </a:r>
            <a:r>
              <a:rPr lang="ko-KR" altLang="en-US" dirty="0">
                <a:sym typeface="Wingdings" panose="05000000000000000000" pitchFamily="2" charset="2"/>
              </a:rPr>
              <a:t>그대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있어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여자</a:t>
            </a:r>
            <a:r>
              <a:rPr lang="en-US" altLang="ko-KR" dirty="0">
                <a:sym typeface="Wingdings" panose="05000000000000000000" pitchFamily="2" charset="2"/>
              </a:rPr>
              <a:t>, BYE, </a:t>
            </a:r>
            <a:r>
              <a:rPr lang="ko-KR" altLang="en-US" dirty="0">
                <a:sym typeface="Wingdings" panose="05000000000000000000" pitchFamily="2" charset="2"/>
              </a:rPr>
              <a:t>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자꾸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않아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버려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우</a:t>
            </a:r>
            <a:r>
              <a:rPr lang="en-US" altLang="ko-KR" dirty="0">
                <a:sym typeface="Wingdings" panose="05000000000000000000" pitchFamily="2" charset="2"/>
              </a:rPr>
              <a:t>, OH, </a:t>
            </a:r>
            <a:r>
              <a:rPr lang="ko-KR" altLang="en-US" dirty="0">
                <a:sym typeface="Wingdings" panose="05000000000000000000" pitchFamily="2" charset="2"/>
              </a:rPr>
              <a:t>또</a:t>
            </a:r>
            <a:r>
              <a:rPr lang="en-US" altLang="ko-KR" dirty="0">
                <a:sym typeface="Wingdings" panose="05000000000000000000" pitchFamily="2" charset="2"/>
              </a:rPr>
              <a:t>, Ah, </a:t>
            </a:r>
            <a:r>
              <a:rPr lang="ko-KR" altLang="en-US" dirty="0">
                <a:sym typeface="Wingdings" panose="05000000000000000000" pitchFamily="2" charset="2"/>
              </a:rPr>
              <a:t>애</a:t>
            </a:r>
            <a:r>
              <a:rPr lang="en-US" altLang="ko-KR" dirty="0">
                <a:sym typeface="Wingdings" panose="05000000000000000000" pitchFamily="2" charset="2"/>
              </a:rPr>
              <a:t>, Are, Night, </a:t>
            </a:r>
            <a:r>
              <a:rPr lang="ko-KR" altLang="en-US" dirty="0">
                <a:sym typeface="Wingdings" panose="05000000000000000000" pitchFamily="2" charset="2"/>
              </a:rPr>
              <a:t>오늘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어서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사람</a:t>
            </a:r>
            <a:r>
              <a:rPr lang="en-US" altLang="ko-KR" dirty="0">
                <a:sym typeface="Wingdings" panose="05000000000000000000" pitchFamily="2" charset="2"/>
              </a:rPr>
              <a:t>, Want, </a:t>
            </a:r>
            <a:r>
              <a:rPr lang="ko-KR" altLang="en-US" dirty="0">
                <a:sym typeface="Wingdings" panose="05000000000000000000" pitchFamily="2" charset="2"/>
              </a:rPr>
              <a:t>계속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꺼져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지금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속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 Tell</a:t>
            </a:r>
            <a:r>
              <a:rPr lang="ko-KR" altLang="en-US" dirty="0">
                <a:sym typeface="Wingdings" panose="05000000000000000000" pitchFamily="2" charset="2"/>
              </a:rPr>
              <a:t>과 </a:t>
            </a:r>
            <a:r>
              <a:rPr lang="en-US" altLang="ko-KR" dirty="0">
                <a:sym typeface="Wingdings" panose="05000000000000000000" pitchFamily="2" charset="2"/>
              </a:rPr>
              <a:t>Nobody </a:t>
            </a:r>
            <a:r>
              <a:rPr lang="ko-KR" altLang="en-US" dirty="0">
                <a:sym typeface="Wingdings" panose="05000000000000000000" pitchFamily="2" charset="2"/>
              </a:rPr>
              <a:t>같이 제목이 가사에 다수 출현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싫어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버려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어서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꺼져 같이 직접적이고 직설적인 표현이 많이 등장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45312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891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원더걸스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49478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891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원더걸스</a:t>
            </a:r>
            <a:r>
              <a:rPr lang="en-US" altLang="ko-KR" dirty="0"/>
              <a:t>(</a:t>
            </a:r>
            <a:r>
              <a:rPr lang="ko-KR" altLang="en-US" dirty="0"/>
              <a:t>해석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93362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6F899E-6E23-4165-867C-94E7D46F5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3746"/>
          </a:xfrm>
        </p:spPr>
        <p:txBody>
          <a:bodyPr>
            <a:normAutofit/>
          </a:bodyPr>
          <a:lstStyle/>
          <a:p>
            <a:r>
              <a:rPr lang="ko-KR" altLang="en-US" sz="3000" dirty="0"/>
              <a:t>전체적인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80E2E8-F881-4C3E-87D1-0B85DA23F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4948798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나와 너 관련된 대명사들의 비율이 전체적으로 높음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/>
              <a:t>예전 아이돌 노래들은 </a:t>
            </a:r>
            <a:r>
              <a:rPr lang="en-US" altLang="ko-KR" dirty="0"/>
              <a:t>‘</a:t>
            </a:r>
            <a:r>
              <a:rPr lang="ko-KR" altLang="en-US" dirty="0"/>
              <a:t>사랑</a:t>
            </a:r>
            <a:r>
              <a:rPr lang="en-US" altLang="ko-KR" dirty="0"/>
              <a:t>＇</a:t>
            </a:r>
            <a:r>
              <a:rPr lang="ko-KR" altLang="en-US" dirty="0"/>
              <a:t>이라는 직설적인 표현을 많이 썼지만</a:t>
            </a:r>
            <a:r>
              <a:rPr lang="en-US" altLang="ko-KR" dirty="0"/>
              <a:t>, </a:t>
            </a:r>
            <a:r>
              <a:rPr lang="ko-KR" altLang="en-US" dirty="0"/>
              <a:t>최근 아이돌 노래들은 </a:t>
            </a:r>
            <a:r>
              <a:rPr lang="en-US" altLang="ko-KR" dirty="0"/>
              <a:t>‘</a:t>
            </a:r>
            <a:r>
              <a:rPr lang="ko-KR" altLang="en-US" dirty="0"/>
              <a:t>사랑</a:t>
            </a:r>
            <a:r>
              <a:rPr lang="en-US" altLang="ko-KR" dirty="0"/>
              <a:t>＇</a:t>
            </a:r>
            <a:r>
              <a:rPr lang="ko-KR" altLang="en-US" dirty="0"/>
              <a:t>의 감정을 간접적으로 표현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(</a:t>
            </a:r>
            <a:r>
              <a:rPr lang="ko-KR" altLang="en-US" dirty="0"/>
              <a:t>동방신기만 보더라도 </a:t>
            </a:r>
            <a:r>
              <a:rPr lang="en-US" altLang="ko-KR" dirty="0"/>
              <a:t>5</a:t>
            </a:r>
            <a:r>
              <a:rPr lang="ko-KR" altLang="en-US" dirty="0"/>
              <a:t>명 활동 때는 </a:t>
            </a:r>
            <a:r>
              <a:rPr lang="en-US" altLang="ko-KR" dirty="0"/>
              <a:t>‘</a:t>
            </a:r>
            <a:r>
              <a:rPr lang="ko-KR" altLang="en-US" dirty="0"/>
              <a:t>사랑</a:t>
            </a:r>
            <a:r>
              <a:rPr lang="en-US" altLang="ko-KR" dirty="0"/>
              <a:t>‘ </a:t>
            </a:r>
            <a:r>
              <a:rPr lang="ko-KR" altLang="en-US" dirty="0"/>
              <a:t>비율 높지만</a:t>
            </a:r>
            <a:r>
              <a:rPr lang="en-US" altLang="ko-KR" dirty="0"/>
              <a:t>, </a:t>
            </a:r>
            <a:r>
              <a:rPr lang="ko-KR" altLang="en-US" dirty="0"/>
              <a:t>그 후   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2</a:t>
            </a:r>
            <a:r>
              <a:rPr lang="ko-KR" altLang="en-US" dirty="0"/>
              <a:t>명 활동때는 </a:t>
            </a:r>
            <a:r>
              <a:rPr lang="en-US" altLang="ko-KR" dirty="0"/>
              <a:t>‘</a:t>
            </a:r>
            <a:r>
              <a:rPr lang="ko-KR" altLang="en-US" dirty="0"/>
              <a:t>사랑</a:t>
            </a:r>
            <a:r>
              <a:rPr lang="en-US" altLang="ko-KR" dirty="0"/>
              <a:t>＇</a:t>
            </a:r>
            <a:r>
              <a:rPr lang="ko-KR" altLang="en-US" dirty="0"/>
              <a:t>비율이 낮아짐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∙ ‘</a:t>
            </a:r>
            <a:r>
              <a:rPr lang="ko-KR" altLang="en-US" dirty="0"/>
              <a:t>눈물</a:t>
            </a:r>
            <a:r>
              <a:rPr lang="en-US" altLang="ko-KR" dirty="0"/>
              <a:t>＇</a:t>
            </a:r>
            <a:r>
              <a:rPr lang="ko-KR" altLang="en-US" dirty="0"/>
              <a:t>은 남자 아이돌 노래에서 주로 등장 </a:t>
            </a:r>
            <a:r>
              <a:rPr lang="en-US" altLang="ko-KR" dirty="0"/>
              <a:t>(</a:t>
            </a:r>
            <a:r>
              <a:rPr lang="ko-KR" altLang="en-US" dirty="0" err="1"/>
              <a:t>엑소</a:t>
            </a:r>
            <a:r>
              <a:rPr lang="en-US" altLang="ko-KR" dirty="0"/>
              <a:t>, </a:t>
            </a:r>
            <a:r>
              <a:rPr lang="ko-KR" altLang="en-US" dirty="0"/>
              <a:t>빅뱅</a:t>
            </a:r>
            <a:r>
              <a:rPr lang="en-US" altLang="ko-KR" dirty="0"/>
              <a:t>, </a:t>
            </a:r>
            <a:r>
              <a:rPr lang="ko-KR" altLang="en-US" dirty="0" err="1"/>
              <a:t>동방신</a:t>
            </a:r>
            <a:r>
              <a:rPr lang="ko-KR" altLang="en-US" dirty="0"/>
              <a:t>   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</a:t>
            </a:r>
            <a:r>
              <a:rPr lang="ko-KR" altLang="en-US" dirty="0"/>
              <a:t>기</a:t>
            </a:r>
            <a:r>
              <a:rPr lang="en-US" altLang="ko-KR" dirty="0"/>
              <a:t>, </a:t>
            </a:r>
            <a:r>
              <a:rPr lang="ko-KR" altLang="en-US" dirty="0"/>
              <a:t>슈퍼주니어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∙ ‘BOY’</a:t>
            </a:r>
            <a:r>
              <a:rPr lang="ko-KR" altLang="en-US" dirty="0"/>
              <a:t>는 주로 여자 아이돌의 노래에서</a:t>
            </a:r>
            <a:r>
              <a:rPr lang="en-US" altLang="ko-KR" dirty="0"/>
              <a:t>, ‘Girl‘</a:t>
            </a:r>
            <a:r>
              <a:rPr lang="ko-KR" altLang="en-US" dirty="0"/>
              <a:t>은 남자 아이돌의    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</a:t>
            </a:r>
            <a:r>
              <a:rPr lang="ko-KR" altLang="en-US" dirty="0"/>
              <a:t>노래에서 등장하는 것으로 보아</a:t>
            </a:r>
            <a:r>
              <a:rPr lang="en-US" altLang="ko-KR" dirty="0"/>
              <a:t>,</a:t>
            </a:r>
            <a:r>
              <a:rPr lang="ko-KR" altLang="en-US" dirty="0"/>
              <a:t> 자신이 아닌 상대에 대한 또는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</a:t>
            </a:r>
            <a:r>
              <a:rPr lang="ko-KR" altLang="en-US" dirty="0"/>
              <a:t>상대에게 말하는 듯한 가사가 많을 것임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75846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254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블랙핑크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B700DF-065D-448E-A83C-D8B3D75F260F}"/>
              </a:ext>
            </a:extLst>
          </p:cNvPr>
          <p:cNvSpPr txBox="1"/>
          <p:nvPr/>
        </p:nvSpPr>
        <p:spPr>
          <a:xfrm>
            <a:off x="344631" y="76689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I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(2.236%)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(0.742%)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2A1120-CB42-48D9-9402-6C38EAEAB497}"/>
              </a:ext>
            </a:extLst>
          </p:cNvPr>
          <p:cNvSpPr txBox="1"/>
          <p:nvPr/>
        </p:nvSpPr>
        <p:spPr>
          <a:xfrm>
            <a:off x="344631" y="109006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YOU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(1.696%)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(0.521%)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EBD655-754F-4E9A-910D-D16CD9BE93DD}"/>
              </a:ext>
            </a:extLst>
          </p:cNvPr>
          <p:cNvSpPr txBox="1"/>
          <p:nvPr/>
        </p:nvSpPr>
        <p:spPr>
          <a:xfrm>
            <a:off x="344631" y="135004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ME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(1.450%)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(0.327%)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968BD2-B466-40DE-9770-D2CB99324222}"/>
              </a:ext>
            </a:extLst>
          </p:cNvPr>
          <p:cNvSpPr txBox="1"/>
          <p:nvPr/>
        </p:nvSpPr>
        <p:spPr>
          <a:xfrm>
            <a:off x="344631" y="167320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YAH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(1.155%)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(0.208%)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</a:t>
            </a:r>
            <a:r>
              <a:rPr lang="en-US" altLang="ko-KR" sz="1500" dirty="0"/>
              <a:t>, </a:t>
            </a:r>
            <a:r>
              <a:rPr lang="ko-KR" altLang="en-US" sz="1500" dirty="0"/>
              <a:t>거의 혼자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243CBB-9C54-49A8-A159-758D207DF5A7}"/>
              </a:ext>
            </a:extLst>
          </p:cNvPr>
          <p:cNvSpPr txBox="1"/>
          <p:nvPr/>
        </p:nvSpPr>
        <p:spPr>
          <a:xfrm>
            <a:off x="344630" y="196816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내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(0.872%)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(1.198%)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D111DD-7D52-47AD-A7B5-B4F128704673}"/>
              </a:ext>
            </a:extLst>
          </p:cNvPr>
          <p:cNvSpPr txBox="1"/>
          <p:nvPr/>
        </p:nvSpPr>
        <p:spPr>
          <a:xfrm>
            <a:off x="344630" y="226312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IT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(0.608%)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(0.257%)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</a:t>
            </a:r>
            <a:r>
              <a:rPr lang="en-US" altLang="ko-KR" sz="1500" dirty="0"/>
              <a:t> </a:t>
            </a:r>
            <a:r>
              <a:rPr lang="ko-KR" altLang="en-US" sz="1500" dirty="0"/>
              <a:t>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4EDC19-8159-4FDA-92E3-79E926E77503}"/>
              </a:ext>
            </a:extLst>
          </p:cNvPr>
          <p:cNvSpPr txBox="1"/>
          <p:nvPr/>
        </p:nvSpPr>
        <p:spPr>
          <a:xfrm>
            <a:off x="344630" y="254781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너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(0.590%)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(1.276%)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B53320-35E8-4921-9E5F-183AA8345CAE}"/>
              </a:ext>
            </a:extLst>
          </p:cNvPr>
          <p:cNvSpPr txBox="1"/>
          <p:nvPr/>
        </p:nvSpPr>
        <p:spPr>
          <a:xfrm>
            <a:off x="344630" y="280429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later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(0.553%)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(0.188%)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</a:t>
            </a:r>
            <a:r>
              <a:rPr lang="en-US" altLang="ko-KR" sz="1500" dirty="0"/>
              <a:t>, </a:t>
            </a:r>
            <a:r>
              <a:rPr lang="ko-KR" altLang="en-US" sz="1500" dirty="0"/>
              <a:t>거의</a:t>
            </a:r>
            <a:r>
              <a:rPr lang="en-US" altLang="ko-KR" sz="1500" dirty="0"/>
              <a:t> </a:t>
            </a:r>
            <a:r>
              <a:rPr lang="ko-KR" altLang="en-US" sz="1500" dirty="0"/>
              <a:t>혼자</a:t>
            </a:r>
            <a:r>
              <a:rPr lang="en-US" altLang="ko-KR" sz="1500" dirty="0"/>
              <a:t> </a:t>
            </a:r>
            <a:r>
              <a:rPr lang="ko-KR" altLang="en-US" sz="1500" dirty="0"/>
              <a:t>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07E9D3-965C-4CBD-A14D-78AEFF91A788}"/>
              </a:ext>
            </a:extLst>
          </p:cNvPr>
          <p:cNvSpPr txBox="1"/>
          <p:nvPr/>
        </p:nvSpPr>
        <p:spPr>
          <a:xfrm>
            <a:off x="344630" y="310583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TO</a:t>
            </a:r>
            <a:r>
              <a:rPr lang="en-US" altLang="ko-KR" sz="1500" dirty="0"/>
              <a:t>(0.504%)’ ‘</a:t>
            </a:r>
            <a:r>
              <a:rPr lang="en-US" altLang="ko-KR" sz="1500" dirty="0">
                <a:solidFill>
                  <a:srgbClr val="004CF6"/>
                </a:solidFill>
              </a:rPr>
              <a:t>That</a:t>
            </a:r>
            <a:r>
              <a:rPr lang="en-US" altLang="ko-KR" sz="1500" dirty="0"/>
              <a:t>(0.461%)’ ‘</a:t>
            </a:r>
            <a:r>
              <a:rPr lang="en-US" altLang="ko-KR" sz="1500" dirty="0">
                <a:solidFill>
                  <a:srgbClr val="004CF6"/>
                </a:solidFill>
              </a:rPr>
              <a:t>LIKE</a:t>
            </a:r>
            <a:r>
              <a:rPr lang="en-US" altLang="ko-KR" sz="1500" dirty="0"/>
              <a:t>(0.455%)’ </a:t>
            </a:r>
            <a:r>
              <a:rPr lang="ko-KR" altLang="en-US" sz="1500" dirty="0"/>
              <a:t>은 모두 총합계보다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</a:t>
            </a:r>
            <a:r>
              <a:rPr lang="en-US" altLang="ko-KR" sz="1500" dirty="0"/>
              <a:t> </a:t>
            </a:r>
            <a:r>
              <a:rPr lang="ko-KR" altLang="en-US" sz="1500" dirty="0"/>
              <a:t>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0B05D3-C44F-4D03-9B22-BA9C767AC14A}"/>
              </a:ext>
            </a:extLst>
          </p:cNvPr>
          <p:cNvSpPr txBox="1"/>
          <p:nvPr/>
        </p:nvSpPr>
        <p:spPr>
          <a:xfrm>
            <a:off x="344629" y="338516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Bum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(0.393%)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(0.107%)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</a:t>
            </a:r>
            <a:r>
              <a:rPr lang="en-US" altLang="ko-KR" sz="1500" dirty="0"/>
              <a:t>, </a:t>
            </a:r>
            <a:r>
              <a:rPr lang="ko-KR" altLang="en-US" sz="1500" dirty="0"/>
              <a:t>거의 혼자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5E5391-5C3C-45A5-8C0D-FAF38E247CDF}"/>
              </a:ext>
            </a:extLst>
          </p:cNvPr>
          <p:cNvSpPr txBox="1"/>
          <p:nvPr/>
        </p:nvSpPr>
        <p:spPr>
          <a:xfrm>
            <a:off x="344629" y="365267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LOVE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(0.369%)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(0.208%)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두번째로 많이</a:t>
            </a:r>
            <a:r>
              <a:rPr lang="en-US" altLang="ko-KR" sz="1500" dirty="0"/>
              <a:t> </a:t>
            </a:r>
            <a:r>
              <a:rPr lang="ko-KR" altLang="en-US" sz="1500" dirty="0"/>
              <a:t>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CC2766-F6F9-4832-85A8-77B547749383}"/>
              </a:ext>
            </a:extLst>
          </p:cNvPr>
          <p:cNvSpPr txBox="1"/>
          <p:nvPr/>
        </p:nvSpPr>
        <p:spPr>
          <a:xfrm>
            <a:off x="344629" y="391690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With</a:t>
            </a:r>
            <a:r>
              <a:rPr lang="en-US" altLang="ko-KR" sz="1500" dirty="0"/>
              <a:t>(0.344%)’ ‘</a:t>
            </a:r>
            <a:r>
              <a:rPr lang="en-US" altLang="ko-KR" sz="1500" dirty="0">
                <a:solidFill>
                  <a:srgbClr val="004CF6"/>
                </a:solidFill>
              </a:rPr>
              <a:t>MY</a:t>
            </a:r>
            <a:r>
              <a:rPr lang="en-US" altLang="ko-KR" sz="1500" dirty="0"/>
              <a:t>(0.326%)’</a:t>
            </a:r>
            <a:r>
              <a:rPr lang="ko-KR" altLang="en-US" sz="1500" dirty="0"/>
              <a:t>은 모두 총합계보다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</a:t>
            </a:r>
            <a:r>
              <a:rPr lang="en-US" altLang="ko-KR" sz="1500" dirty="0"/>
              <a:t> </a:t>
            </a:r>
            <a:r>
              <a:rPr lang="ko-KR" altLang="en-US" sz="1500" dirty="0"/>
              <a:t>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ADCD92-AB95-483E-B0B9-3ABD99B13FE0}"/>
              </a:ext>
            </a:extLst>
          </p:cNvPr>
          <p:cNvSpPr txBox="1"/>
          <p:nvPr/>
        </p:nvSpPr>
        <p:spPr>
          <a:xfrm>
            <a:off x="344629" y="419454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나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(0.332%)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(0.747%)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82DD37-2422-4207-92EB-DA4746D11FEA}"/>
              </a:ext>
            </a:extLst>
          </p:cNvPr>
          <p:cNvSpPr txBox="1"/>
          <p:nvPr/>
        </p:nvSpPr>
        <p:spPr>
          <a:xfrm>
            <a:off x="344628" y="444863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WANNA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(0.270%)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(0.104%)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</a:t>
            </a:r>
            <a:r>
              <a:rPr lang="en-US" altLang="ko-KR" sz="1500" dirty="0"/>
              <a:t> </a:t>
            </a:r>
            <a:r>
              <a:rPr lang="ko-KR" altLang="en-US" sz="1500" dirty="0"/>
              <a:t>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C7B58C-259E-489E-A8DA-95C3EA0DD133}"/>
              </a:ext>
            </a:extLst>
          </p:cNvPr>
          <p:cNvSpPr txBox="1"/>
          <p:nvPr/>
        </p:nvSpPr>
        <p:spPr>
          <a:xfrm>
            <a:off x="344628" y="472627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SEE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(0.270%)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(0.043%)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</a:t>
            </a:r>
            <a:r>
              <a:rPr lang="en-US" altLang="ko-KR" sz="1500" dirty="0"/>
              <a:t> </a:t>
            </a:r>
            <a:r>
              <a:rPr lang="ko-KR" altLang="en-US" sz="1500" dirty="0"/>
              <a:t>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4E9CE5-624C-4C9F-B582-AE92BA4A44C2}"/>
              </a:ext>
            </a:extLst>
          </p:cNvPr>
          <p:cNvSpPr txBox="1"/>
          <p:nvPr/>
        </p:nvSpPr>
        <p:spPr>
          <a:xfrm>
            <a:off x="344627" y="497937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Kick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(0.270%)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</a:t>
            </a:r>
            <a:r>
              <a:rPr lang="en-US" altLang="ko-KR" sz="1500" dirty="0"/>
              <a:t>, </a:t>
            </a:r>
            <a:r>
              <a:rPr lang="ko-KR" altLang="en-US" sz="1500" dirty="0"/>
              <a:t>거의</a:t>
            </a:r>
            <a:r>
              <a:rPr lang="en-US" altLang="ko-KR" sz="1500" dirty="0"/>
              <a:t> </a:t>
            </a:r>
            <a:r>
              <a:rPr lang="ko-KR" altLang="en-US" sz="1500" dirty="0"/>
              <a:t>혼자</a:t>
            </a:r>
            <a:r>
              <a:rPr lang="en-US" altLang="ko-KR" sz="1500" dirty="0"/>
              <a:t> </a:t>
            </a:r>
            <a:r>
              <a:rPr lang="ko-KR" altLang="en-US" sz="1500" dirty="0"/>
              <a:t>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55A4E3-E979-4C37-B03B-5C115D943CC4}"/>
              </a:ext>
            </a:extLst>
          </p:cNvPr>
          <p:cNvSpPr txBox="1"/>
          <p:nvPr/>
        </p:nvSpPr>
        <p:spPr>
          <a:xfrm>
            <a:off x="344627" y="5237082"/>
            <a:ext cx="111660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Really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(0.252%)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(0.064%)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</a:t>
            </a:r>
            <a:r>
              <a:rPr lang="en-US" altLang="ko-KR" sz="1500" dirty="0"/>
              <a:t> </a:t>
            </a:r>
            <a:r>
              <a:rPr lang="ko-KR" altLang="en-US" sz="1500" dirty="0"/>
              <a:t>사용되었다</a:t>
            </a:r>
            <a:r>
              <a:rPr lang="en-US" altLang="ko-KR" sz="1500" dirty="0"/>
              <a:t>.</a:t>
            </a:r>
          </a:p>
          <a:p>
            <a:r>
              <a:rPr lang="en-US" altLang="ko-KR" sz="1500" dirty="0"/>
              <a:t>  </a:t>
            </a:r>
            <a:r>
              <a:rPr lang="ko-KR" altLang="en-US" sz="1500" dirty="0"/>
              <a:t>이와 반대로 </a:t>
            </a:r>
            <a:r>
              <a:rPr lang="en-US" altLang="ko-KR" sz="1500" dirty="0"/>
              <a:t>‘</a:t>
            </a:r>
            <a:r>
              <a:rPr lang="ko-KR" altLang="en-US" sz="1500" dirty="0">
                <a:solidFill>
                  <a:srgbClr val="FF0000"/>
                </a:solidFill>
              </a:rPr>
              <a:t>정말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(0.025%), ‘</a:t>
            </a:r>
            <a:r>
              <a:rPr lang="ko-KR" altLang="en-US" sz="1500" dirty="0">
                <a:solidFill>
                  <a:srgbClr val="FF0000"/>
                </a:solidFill>
              </a:rPr>
              <a:t>진짜</a:t>
            </a:r>
            <a:r>
              <a:rPr lang="en-US" altLang="ko-KR" sz="1500" dirty="0"/>
              <a:t>’</a:t>
            </a:r>
            <a:r>
              <a:rPr lang="ko-KR" altLang="en-US" sz="1500" dirty="0"/>
              <a:t>의 비율</a:t>
            </a:r>
            <a:r>
              <a:rPr lang="en-US" altLang="ko-KR" sz="1500" dirty="0"/>
              <a:t>(0.012%)</a:t>
            </a:r>
            <a:r>
              <a:rPr lang="ko-KR" altLang="en-US" sz="1500" dirty="0"/>
              <a:t>은 총합계보다 낮고 다른 팀에 비해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20ECF0-11FB-47F0-963A-6092077ED95F}"/>
              </a:ext>
            </a:extLst>
          </p:cNvPr>
          <p:cNvSpPr txBox="1"/>
          <p:nvPr/>
        </p:nvSpPr>
        <p:spPr>
          <a:xfrm>
            <a:off x="344626" y="573123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Look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(0.252%)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A3F25C-28D1-4940-813D-B7C65174C4B7}"/>
              </a:ext>
            </a:extLst>
          </p:cNvPr>
          <p:cNvSpPr txBox="1"/>
          <p:nvPr/>
        </p:nvSpPr>
        <p:spPr>
          <a:xfrm>
            <a:off x="344626" y="5964428"/>
            <a:ext cx="111660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WE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(0.246%)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(0.110%)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  <a:p>
            <a:r>
              <a:rPr lang="ko-KR" altLang="en-US" sz="1500" dirty="0"/>
              <a:t>  반대로 </a:t>
            </a:r>
            <a:r>
              <a:rPr lang="en-US" altLang="ko-KR" sz="1500" dirty="0"/>
              <a:t>‘</a:t>
            </a:r>
            <a:r>
              <a:rPr lang="ko-KR" altLang="en-US" sz="1500" dirty="0">
                <a:solidFill>
                  <a:srgbClr val="FF0000"/>
                </a:solidFill>
              </a:rPr>
              <a:t>우리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(0.111%)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(0.243%)</a:t>
            </a:r>
            <a:r>
              <a:rPr lang="ko-KR" altLang="en-US" sz="1500" dirty="0"/>
              <a:t>보다 낮고</a:t>
            </a:r>
            <a:r>
              <a:rPr lang="en-US" altLang="ko-KR" sz="1500" dirty="0"/>
              <a:t> 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635007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5FEC3E2E-BF00-460E-9DEB-BFB07F6D64BF}"/>
              </a:ext>
            </a:extLst>
          </p:cNvPr>
          <p:cNvSpPr txBox="1"/>
          <p:nvPr/>
        </p:nvSpPr>
        <p:spPr>
          <a:xfrm>
            <a:off x="344631" y="83008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U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(0.246%)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(0.070%)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EFC962-E121-4F7D-B13E-C735C77E1884}"/>
              </a:ext>
            </a:extLst>
          </p:cNvPr>
          <p:cNvSpPr txBox="1"/>
          <p:nvPr/>
        </p:nvSpPr>
        <p:spPr>
          <a:xfrm>
            <a:off x="353595" y="108109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마지막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(0.233%)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5CA2DD6-4C37-4A18-82AA-19C998010743}"/>
              </a:ext>
            </a:extLst>
          </p:cNvPr>
          <p:cNvSpPr txBox="1"/>
          <p:nvPr/>
        </p:nvSpPr>
        <p:spPr>
          <a:xfrm>
            <a:off x="353595" y="133210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WHAT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(0.233%)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(0.066%)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F1F210A-35B7-41DF-A50D-F5DCAB8170D3}"/>
              </a:ext>
            </a:extLst>
          </p:cNvPr>
          <p:cNvSpPr txBox="1"/>
          <p:nvPr/>
        </p:nvSpPr>
        <p:spPr>
          <a:xfrm>
            <a:off x="353595" y="158312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Have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(0.221%)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66C2D2-4B9B-4EAE-96C8-684D9CA6EA1F}"/>
              </a:ext>
            </a:extLst>
          </p:cNvPr>
          <p:cNvSpPr txBox="1"/>
          <p:nvPr/>
        </p:nvSpPr>
        <p:spPr>
          <a:xfrm>
            <a:off x="362559" y="182517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SO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(0.209%)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(0.105%)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6BC328C-397D-4AE1-B5F2-3F450947E29B}"/>
              </a:ext>
            </a:extLst>
          </p:cNvPr>
          <p:cNvSpPr txBox="1"/>
          <p:nvPr/>
        </p:nvSpPr>
        <p:spPr>
          <a:xfrm>
            <a:off x="362559" y="208514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넌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(0.197%)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(0.325%)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BF23265-BD39-424D-B4F6-04D0948B9E99}"/>
              </a:ext>
            </a:extLst>
          </p:cNvPr>
          <p:cNvSpPr txBox="1"/>
          <p:nvPr/>
        </p:nvSpPr>
        <p:spPr>
          <a:xfrm>
            <a:off x="362559" y="234511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DOWN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(0.197%)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230A566-3195-49EF-BE5F-A76300E3E7DA}"/>
              </a:ext>
            </a:extLst>
          </p:cNvPr>
          <p:cNvSpPr txBox="1"/>
          <p:nvPr/>
        </p:nvSpPr>
        <p:spPr>
          <a:xfrm>
            <a:off x="362559" y="258352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DO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(0.190%)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(0.075%)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CE5731-A122-4990-80FA-CCD6B4CD3E61}"/>
              </a:ext>
            </a:extLst>
          </p:cNvPr>
          <p:cNvSpPr txBox="1"/>
          <p:nvPr/>
        </p:nvSpPr>
        <p:spPr>
          <a:xfrm>
            <a:off x="362559" y="281319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더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(0.184%)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(0.385%)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D6D98D-2144-4068-865E-830F27ADDC1B}"/>
              </a:ext>
            </a:extLst>
          </p:cNvPr>
          <p:cNvSpPr txBox="1"/>
          <p:nvPr/>
        </p:nvSpPr>
        <p:spPr>
          <a:xfrm>
            <a:off x="362559" y="305160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Run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(0.184%)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(0.051%)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ACB6047-2CEB-4F3E-BAC7-25074E2D4303}"/>
              </a:ext>
            </a:extLst>
          </p:cNvPr>
          <p:cNvSpPr txBox="1"/>
          <p:nvPr/>
        </p:nvSpPr>
        <p:spPr>
          <a:xfrm>
            <a:off x="362559" y="328126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Stay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(0.184%)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81F5B2-0DB6-4C95-80F0-2BAAAE604E23}"/>
              </a:ext>
            </a:extLst>
          </p:cNvPr>
          <p:cNvSpPr txBox="1"/>
          <p:nvPr/>
        </p:nvSpPr>
        <p:spPr>
          <a:xfrm>
            <a:off x="277906" y="215153"/>
            <a:ext cx="254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블랙핑크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1DDCB42-A68B-4DE6-B8C2-67DE95909252}"/>
              </a:ext>
            </a:extLst>
          </p:cNvPr>
          <p:cNvSpPr txBox="1"/>
          <p:nvPr/>
        </p:nvSpPr>
        <p:spPr>
          <a:xfrm>
            <a:off x="362559" y="350303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Out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(0.184%)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8CA8386-1909-453F-9A5C-70D668154EC6}"/>
              </a:ext>
            </a:extLst>
          </p:cNvPr>
          <p:cNvSpPr txBox="1"/>
          <p:nvPr/>
        </p:nvSpPr>
        <p:spPr>
          <a:xfrm>
            <a:off x="362559" y="375617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Hate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(0.172%)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ECC9DA-A065-42E8-8940-C8EEBB43D141}"/>
              </a:ext>
            </a:extLst>
          </p:cNvPr>
          <p:cNvSpPr txBox="1"/>
          <p:nvPr/>
        </p:nvSpPr>
        <p:spPr>
          <a:xfrm>
            <a:off x="362559" y="3977945"/>
            <a:ext cx="111660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IF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(0.172%)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  <a:p>
            <a:r>
              <a:rPr lang="en-US" altLang="ko-KR" sz="1500" dirty="0"/>
              <a:t>  ‘</a:t>
            </a:r>
            <a:r>
              <a:rPr lang="ko-KR" altLang="en-US" sz="1500" dirty="0">
                <a:solidFill>
                  <a:srgbClr val="004CF6"/>
                </a:solidFill>
              </a:rPr>
              <a:t>만약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(0.012%)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(0.009%)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세번째로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07BEBE9-7E93-4CC9-B797-E6AC9653F647}"/>
              </a:ext>
            </a:extLst>
          </p:cNvPr>
          <p:cNvSpPr txBox="1"/>
          <p:nvPr/>
        </p:nvSpPr>
        <p:spPr>
          <a:xfrm>
            <a:off x="362558" y="444969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NO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(0.166%)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(0.084%)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4C19EA-A51B-4344-BCEC-CA16BD265E17}"/>
              </a:ext>
            </a:extLst>
          </p:cNvPr>
          <p:cNvSpPr txBox="1"/>
          <p:nvPr/>
        </p:nvSpPr>
        <p:spPr>
          <a:xfrm>
            <a:off x="362558" y="467444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BUT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(0.166%)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B1D8A7B-581C-4277-9BF0-942BEC326FC0}"/>
              </a:ext>
            </a:extLst>
          </p:cNvPr>
          <p:cNvSpPr txBox="1"/>
          <p:nvPr/>
        </p:nvSpPr>
        <p:spPr>
          <a:xfrm>
            <a:off x="362558" y="491535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ON</a:t>
            </a:r>
            <a:r>
              <a:rPr lang="en-US" altLang="ko-KR" sz="1500" dirty="0"/>
              <a:t>’,’</a:t>
            </a:r>
            <a:r>
              <a:rPr lang="en-US" altLang="ko-KR" sz="1500" dirty="0">
                <a:solidFill>
                  <a:srgbClr val="004CF6"/>
                </a:solidFill>
              </a:rPr>
              <a:t>GONNA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(0.166%)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(0.088 &amp; 0.057%)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8F17DF9-9089-49E8-ADF4-637D2CD7B434}"/>
              </a:ext>
            </a:extLst>
          </p:cNvPr>
          <p:cNvSpPr txBox="1"/>
          <p:nvPr/>
        </p:nvSpPr>
        <p:spPr>
          <a:xfrm>
            <a:off x="362558" y="516279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좋아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(0.147%)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(0.072%)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CBA0CFD-6DA7-4034-B330-FF91F6C1D300}"/>
              </a:ext>
            </a:extLst>
          </p:cNvPr>
          <p:cNvSpPr txBox="1"/>
          <p:nvPr/>
        </p:nvSpPr>
        <p:spPr>
          <a:xfrm>
            <a:off x="362558" y="542315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뜨거워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(0.147%)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7742928-8BDA-4BAE-9205-1D41EF682260}"/>
              </a:ext>
            </a:extLst>
          </p:cNvPr>
          <p:cNvSpPr txBox="1"/>
          <p:nvPr/>
        </p:nvSpPr>
        <p:spPr>
          <a:xfrm>
            <a:off x="362558" y="567608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CAN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(0.147%)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(0.066%)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2756A15-495E-44E4-992A-306C4D92E62A}"/>
              </a:ext>
            </a:extLst>
          </p:cNvPr>
          <p:cNvSpPr txBox="1"/>
          <p:nvPr/>
        </p:nvSpPr>
        <p:spPr>
          <a:xfrm>
            <a:off x="362558" y="595913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또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(0.135%)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(0.228%)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두번째로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B13D2D3-33A6-4244-ADBE-CFFDEF27F45F}"/>
              </a:ext>
            </a:extLst>
          </p:cNvPr>
          <p:cNvSpPr txBox="1"/>
          <p:nvPr/>
        </p:nvSpPr>
        <p:spPr>
          <a:xfrm>
            <a:off x="362558" y="618937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They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(0.135%)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117981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5FEC3E2E-BF00-460E-9DEB-BFB07F6D64BF}"/>
              </a:ext>
            </a:extLst>
          </p:cNvPr>
          <p:cNvSpPr txBox="1"/>
          <p:nvPr/>
        </p:nvSpPr>
        <p:spPr>
          <a:xfrm>
            <a:off x="344631" y="83008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HOW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(0.129%)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81F5B2-0DB6-4C95-80F0-2BAAAE604E23}"/>
              </a:ext>
            </a:extLst>
          </p:cNvPr>
          <p:cNvSpPr txBox="1"/>
          <p:nvPr/>
        </p:nvSpPr>
        <p:spPr>
          <a:xfrm>
            <a:off x="277906" y="215153"/>
            <a:ext cx="254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블랙핑크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2CB4BC-1605-46F4-84B5-5DD8CE3494E8}"/>
              </a:ext>
            </a:extLst>
          </p:cNvPr>
          <p:cNvSpPr txBox="1"/>
          <p:nvPr/>
        </p:nvSpPr>
        <p:spPr>
          <a:xfrm>
            <a:off x="344631" y="107568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Young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(0.123%)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876877-DD2C-41CD-A374-D333B51675FC}"/>
              </a:ext>
            </a:extLst>
          </p:cNvPr>
          <p:cNvSpPr txBox="1"/>
          <p:nvPr/>
        </p:nvSpPr>
        <p:spPr>
          <a:xfrm>
            <a:off x="344631" y="132128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Without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(0.123%)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6113B2-D0BE-490C-A92C-2FE9ED1EB599}"/>
              </a:ext>
            </a:extLst>
          </p:cNvPr>
          <p:cNvSpPr txBox="1"/>
          <p:nvPr/>
        </p:nvSpPr>
        <p:spPr>
          <a:xfrm>
            <a:off x="344631" y="156688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함께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(0.037%)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(0.108%)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A7CCEB-2313-421D-991F-5519ECED8F25}"/>
              </a:ext>
            </a:extLst>
          </p:cNvPr>
          <p:cNvSpPr txBox="1"/>
          <p:nvPr/>
        </p:nvSpPr>
        <p:spPr>
          <a:xfrm>
            <a:off x="344631" y="181248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모두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(0.037%)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(0.122%)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6A9792-D6F3-43B7-8FAB-FFC0832455AE}"/>
              </a:ext>
            </a:extLst>
          </p:cNvPr>
          <p:cNvSpPr txBox="1"/>
          <p:nvPr/>
        </p:nvSpPr>
        <p:spPr>
          <a:xfrm>
            <a:off x="344631" y="2058079"/>
            <a:ext cx="111660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있는</a:t>
            </a:r>
            <a:r>
              <a:rPr lang="en-US" altLang="ko-KR" sz="1500" dirty="0"/>
              <a:t>(0.025%)’</a:t>
            </a:r>
            <a:r>
              <a:rPr lang="ko-KR" altLang="en-US" sz="1500" dirty="0"/>
              <a:t>와 </a:t>
            </a:r>
            <a:r>
              <a:rPr lang="en-US" altLang="ko-KR" sz="1500" dirty="0"/>
              <a:t>‘</a:t>
            </a:r>
            <a:r>
              <a:rPr lang="ko-KR" altLang="en-US" sz="1500" dirty="0">
                <a:solidFill>
                  <a:srgbClr val="FF0000"/>
                </a:solidFill>
              </a:rPr>
              <a:t>있어</a:t>
            </a:r>
            <a:r>
              <a:rPr lang="en-US" altLang="ko-KR" sz="1500" dirty="0"/>
              <a:t>(0.025%)’</a:t>
            </a:r>
            <a:r>
              <a:rPr lang="ko-KR" altLang="en-US" sz="1500" dirty="0"/>
              <a:t>의 사용비율은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낮은 반면</a:t>
            </a:r>
            <a:r>
              <a:rPr lang="en-US" altLang="ko-KR" sz="1500" dirty="0"/>
              <a:t>,</a:t>
            </a:r>
          </a:p>
          <a:p>
            <a:r>
              <a:rPr lang="ko-KR" altLang="en-US" sz="1500" dirty="0"/>
              <a:t>  </a:t>
            </a:r>
            <a:r>
              <a:rPr lang="en-US" altLang="ko-KR" sz="1500" dirty="0"/>
              <a:t>‘</a:t>
            </a:r>
            <a:r>
              <a:rPr lang="ko-KR" altLang="en-US" sz="1500" dirty="0">
                <a:solidFill>
                  <a:srgbClr val="004CF6"/>
                </a:solidFill>
              </a:rPr>
              <a:t>없는</a:t>
            </a:r>
            <a:r>
              <a:rPr lang="en-US" altLang="ko-KR" sz="1500" dirty="0"/>
              <a:t>(0.184%)’</a:t>
            </a:r>
            <a:r>
              <a:rPr lang="ko-KR" altLang="en-US" sz="1500" dirty="0"/>
              <a:t>와 </a:t>
            </a:r>
            <a:r>
              <a:rPr lang="en-US" altLang="ko-KR" sz="1500" dirty="0"/>
              <a:t>‘</a:t>
            </a:r>
            <a:r>
              <a:rPr lang="ko-KR" altLang="en-US" sz="1500" dirty="0">
                <a:solidFill>
                  <a:srgbClr val="004CF6"/>
                </a:solidFill>
              </a:rPr>
              <a:t>없어</a:t>
            </a:r>
            <a:r>
              <a:rPr lang="en-US" altLang="ko-KR" sz="1500" dirty="0"/>
              <a:t>(0.233%)’</a:t>
            </a:r>
            <a:r>
              <a:rPr lang="ko-KR" altLang="en-US" sz="1500" dirty="0"/>
              <a:t>의 사용비율은 둘 다 평균보다 높다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9C70BB-1A36-4601-B3F5-2322F283AA30}"/>
              </a:ext>
            </a:extLst>
          </p:cNvPr>
          <p:cNvSpPr txBox="1"/>
          <p:nvPr/>
        </p:nvSpPr>
        <p:spPr>
          <a:xfrm>
            <a:off x="344631" y="255828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다시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(0.025%)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(0.146%)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635215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5FEC3E2E-BF00-460E-9DEB-BFB07F6D64BF}"/>
              </a:ext>
            </a:extLst>
          </p:cNvPr>
          <p:cNvSpPr txBox="1"/>
          <p:nvPr/>
        </p:nvSpPr>
        <p:spPr>
          <a:xfrm>
            <a:off x="344631" y="830084"/>
            <a:ext cx="11166051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</a:t>
            </a:r>
            <a:r>
              <a:rPr lang="ko-KR" altLang="en-US" sz="1500" dirty="0"/>
              <a:t>전체적으로 영어단어의 비율이 매우 높다</a:t>
            </a:r>
            <a:r>
              <a:rPr lang="en-US" altLang="ko-KR" sz="1500" dirty="0"/>
              <a:t>. (</a:t>
            </a:r>
            <a:r>
              <a:rPr lang="ko-KR" altLang="en-US" sz="1500" dirty="0"/>
              <a:t>블랙핑크 가사에서 많이 사용된 비율대로 나열했을 때</a:t>
            </a:r>
            <a:r>
              <a:rPr lang="en-US" altLang="ko-KR" sz="1500" dirty="0"/>
              <a:t>)</a:t>
            </a:r>
          </a:p>
          <a:p>
            <a:r>
              <a:rPr lang="en-US" altLang="ko-KR" sz="1500" dirty="0"/>
              <a:t>- ‘</a:t>
            </a:r>
            <a:r>
              <a:rPr lang="ko-KR" altLang="en-US" sz="1500" dirty="0"/>
              <a:t>내</a:t>
            </a:r>
            <a:r>
              <a:rPr lang="en-US" altLang="ko-KR" sz="1500" dirty="0"/>
              <a:t>’, ‘</a:t>
            </a:r>
            <a:r>
              <a:rPr lang="ko-KR" altLang="en-US" sz="1500" dirty="0"/>
              <a:t>너</a:t>
            </a:r>
            <a:r>
              <a:rPr lang="en-US" altLang="ko-KR" sz="1500" dirty="0"/>
              <a:t>’, ‘</a:t>
            </a:r>
            <a:r>
              <a:rPr lang="ko-KR" altLang="en-US" sz="1500" dirty="0"/>
              <a:t>나</a:t>
            </a:r>
            <a:r>
              <a:rPr lang="en-US" altLang="ko-KR" sz="1500" dirty="0"/>
              <a:t>’,’</a:t>
            </a:r>
            <a:r>
              <a:rPr lang="ko-KR" altLang="en-US" sz="1500" dirty="0"/>
              <a:t>넌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사용비율은 타 아이돌보다 비교적 낮고</a:t>
            </a:r>
            <a:r>
              <a:rPr lang="en-US" altLang="ko-KR" sz="1500" dirty="0"/>
              <a:t>, ‘I’, ‘YOU’, ‘ME’, ‘U’</a:t>
            </a:r>
            <a:r>
              <a:rPr lang="ko-KR" altLang="en-US" sz="1500" dirty="0"/>
              <a:t>의 사용비율은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  <a:p>
            <a:r>
              <a:rPr lang="ko-KR" altLang="en-US" sz="1500" dirty="0"/>
              <a:t>   </a:t>
            </a:r>
            <a:r>
              <a:rPr lang="en-US" altLang="ko-KR" sz="1500" dirty="0"/>
              <a:t>‘</a:t>
            </a:r>
            <a:r>
              <a:rPr lang="ko-KR" altLang="en-US" sz="1500" dirty="0"/>
              <a:t>우리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사용비율은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낮고</a:t>
            </a:r>
            <a:r>
              <a:rPr lang="en-US" altLang="ko-KR" sz="1500" dirty="0"/>
              <a:t>, ‘WE’</a:t>
            </a:r>
            <a:r>
              <a:rPr lang="ko-KR" altLang="en-US" sz="1500" dirty="0"/>
              <a:t>의 사용비율은 가장 높다</a:t>
            </a:r>
            <a:r>
              <a:rPr lang="en-US" altLang="ko-KR" sz="1500" dirty="0"/>
              <a:t>. </a:t>
            </a:r>
          </a:p>
          <a:p>
            <a:r>
              <a:rPr lang="en-US" altLang="ko-KR" sz="1500" dirty="0"/>
              <a:t>   ‘</a:t>
            </a:r>
            <a:r>
              <a:rPr lang="ko-KR" altLang="en-US" sz="1500" dirty="0"/>
              <a:t>정말</a:t>
            </a:r>
            <a:r>
              <a:rPr lang="en-US" altLang="ko-KR" sz="1500" dirty="0"/>
              <a:t>‘, ‘</a:t>
            </a:r>
            <a:r>
              <a:rPr lang="ko-KR" altLang="en-US" sz="1500" dirty="0"/>
              <a:t>진짜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사용비율은 낮은 편이고</a:t>
            </a:r>
            <a:r>
              <a:rPr lang="en-US" altLang="ko-KR" sz="1500" dirty="0"/>
              <a:t>, ‘Really’</a:t>
            </a:r>
            <a:r>
              <a:rPr lang="ko-KR" altLang="en-US" sz="1500" dirty="0"/>
              <a:t>의 사용비율은 가장 높다</a:t>
            </a:r>
            <a:r>
              <a:rPr lang="en-US" altLang="ko-KR" sz="1500" dirty="0"/>
              <a:t>.</a:t>
            </a:r>
          </a:p>
          <a:p>
            <a:r>
              <a:rPr lang="en-US" altLang="ko-KR" sz="1500" dirty="0"/>
              <a:t>  </a:t>
            </a:r>
            <a:r>
              <a:rPr lang="ko-KR" altLang="en-US" sz="1500" dirty="0"/>
              <a:t>즉 이를 통해 같은 의미일 때 한국어보다 영어를 선호하여 사용했다는 것을 알 수 있다</a:t>
            </a:r>
            <a:r>
              <a:rPr lang="en-US" altLang="ko-KR" sz="1500" dirty="0"/>
              <a:t>. </a:t>
            </a:r>
            <a:r>
              <a:rPr lang="ko-KR" altLang="en-US" sz="1500" dirty="0"/>
              <a:t>전체적으로 영어단어를 많이 사용한 것        </a:t>
            </a:r>
            <a:endParaRPr lang="en-US" altLang="ko-KR" sz="1500" dirty="0"/>
          </a:p>
          <a:p>
            <a:r>
              <a:rPr lang="en-US" altLang="ko-KR" sz="1500" dirty="0"/>
              <a:t>  </a:t>
            </a:r>
            <a:r>
              <a:rPr lang="ko-KR" altLang="en-US" sz="1500" dirty="0"/>
              <a:t>은 글로벌 시장에서 살아남기 위한 전략일 것이다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  <a:p>
            <a:r>
              <a:rPr lang="en-US" altLang="ko-KR" sz="1500" dirty="0"/>
              <a:t>- LIKE</a:t>
            </a:r>
            <a:r>
              <a:rPr lang="ko-KR" altLang="en-US" sz="1500" dirty="0"/>
              <a:t>가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사용되고</a:t>
            </a:r>
            <a:r>
              <a:rPr lang="en-US" altLang="ko-KR" sz="1500" dirty="0"/>
              <a:t>,</a:t>
            </a:r>
            <a:r>
              <a:rPr lang="ko-KR" altLang="en-US" sz="1500" dirty="0"/>
              <a:t> </a:t>
            </a:r>
            <a:r>
              <a:rPr lang="en-US" altLang="ko-KR" sz="1500" dirty="0"/>
              <a:t>LOVE</a:t>
            </a:r>
            <a:r>
              <a:rPr lang="ko-KR" altLang="en-US" sz="1500" dirty="0"/>
              <a:t>의 비율은 두 번째로 높은 것으로 보아</a:t>
            </a:r>
            <a:r>
              <a:rPr lang="en-US" altLang="ko-KR" sz="1500" dirty="0"/>
              <a:t>, </a:t>
            </a:r>
            <a:r>
              <a:rPr lang="ko-KR" altLang="en-US" sz="1500" dirty="0"/>
              <a:t>주로 사랑에 관한 가사일 것이다</a:t>
            </a:r>
            <a:r>
              <a:rPr lang="en-US" altLang="ko-KR" sz="1500" dirty="0"/>
              <a:t>.</a:t>
            </a:r>
          </a:p>
          <a:p>
            <a:r>
              <a:rPr lang="en-US" altLang="ko-KR" sz="1500" dirty="0"/>
              <a:t>- SEE, Look</a:t>
            </a:r>
            <a:r>
              <a:rPr lang="ko-KR" altLang="en-US" sz="1500" dirty="0"/>
              <a:t>이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사용된 것으로 보아</a:t>
            </a:r>
            <a:r>
              <a:rPr lang="en-US" altLang="ko-KR" sz="1500" dirty="0"/>
              <a:t>, </a:t>
            </a:r>
            <a:r>
              <a:rPr lang="ko-KR" altLang="en-US" sz="1500" dirty="0"/>
              <a:t>시각적인 표현을 통해 다양한 감정을 표현했을 것이다</a:t>
            </a:r>
            <a:r>
              <a:rPr lang="en-US" altLang="ko-KR" sz="1500" dirty="0"/>
              <a:t>.</a:t>
            </a:r>
          </a:p>
          <a:p>
            <a:r>
              <a:rPr lang="en-US" altLang="ko-KR" sz="1500" dirty="0"/>
              <a:t>- </a:t>
            </a:r>
            <a:r>
              <a:rPr lang="ko-KR" altLang="en-US" sz="1500" dirty="0"/>
              <a:t>블랙핑크의 가사 내에서 </a:t>
            </a:r>
            <a:r>
              <a:rPr lang="en-US" altLang="ko-KR" sz="1500" dirty="0"/>
              <a:t>Kick, </a:t>
            </a:r>
            <a:r>
              <a:rPr lang="ko-KR" altLang="en-US" sz="1500" dirty="0"/>
              <a:t>마지막</a:t>
            </a:r>
            <a:r>
              <a:rPr lang="en-US" altLang="ko-KR" sz="1500" dirty="0"/>
              <a:t>, DOWN, Out, Hate, NO, BUT </a:t>
            </a:r>
            <a:r>
              <a:rPr lang="ko-KR" altLang="en-US" sz="1500" dirty="0"/>
              <a:t>등 부정적인 표현이 비교적 많이 사용되었다</a:t>
            </a:r>
            <a:r>
              <a:rPr lang="en-US" altLang="ko-KR" sz="1500" dirty="0"/>
              <a:t>. </a:t>
            </a:r>
            <a:r>
              <a:rPr lang="ko-KR" altLang="en-US" sz="1500" dirty="0"/>
              <a:t>이를 통해 </a:t>
            </a:r>
            <a:endParaRPr lang="en-US" altLang="ko-KR" sz="1500" dirty="0"/>
          </a:p>
          <a:p>
            <a:r>
              <a:rPr lang="ko-KR" altLang="en-US" sz="1500" dirty="0"/>
              <a:t>  사랑에 빠진 아름다운 이야기보다는 실연을 당하거나 상대가 싫어 졌을 때의 감정과 상황을 담은 노래가 많은 것을 알 수 있다</a:t>
            </a:r>
            <a:r>
              <a:rPr lang="en-US" altLang="ko-KR" sz="1500" dirty="0"/>
              <a:t>.</a:t>
            </a:r>
          </a:p>
          <a:p>
            <a:r>
              <a:rPr lang="en-US" altLang="ko-KR" sz="1500" dirty="0"/>
              <a:t>- ‘</a:t>
            </a:r>
            <a:r>
              <a:rPr lang="ko-KR" altLang="en-US" sz="1500" dirty="0"/>
              <a:t>더</a:t>
            </a:r>
            <a:r>
              <a:rPr lang="en-US" altLang="ko-KR" sz="1500" dirty="0"/>
              <a:t>, </a:t>
            </a:r>
            <a:r>
              <a:rPr lang="ko-KR" altLang="en-US" sz="1500" dirty="0"/>
              <a:t>또</a:t>
            </a:r>
            <a:r>
              <a:rPr lang="en-US" altLang="ko-KR" sz="1500" dirty="0"/>
              <a:t>, </a:t>
            </a:r>
            <a:r>
              <a:rPr lang="ko-KR" altLang="en-US" sz="1500" dirty="0"/>
              <a:t>함께</a:t>
            </a:r>
            <a:r>
              <a:rPr lang="en-US" altLang="ko-KR" sz="1500" dirty="0"/>
              <a:t>, </a:t>
            </a:r>
            <a:r>
              <a:rPr lang="ko-KR" altLang="en-US" sz="1500" dirty="0"/>
              <a:t>모두</a:t>
            </a:r>
            <a:r>
              <a:rPr lang="en-US" altLang="ko-KR" sz="1500" dirty="0"/>
              <a:t>, </a:t>
            </a:r>
            <a:r>
              <a:rPr lang="ko-KR" altLang="en-US" sz="1500" dirty="0"/>
              <a:t>다시</a:t>
            </a:r>
            <a:r>
              <a:rPr lang="en-US" altLang="ko-KR" sz="1500" dirty="0"/>
              <a:t>’</a:t>
            </a:r>
            <a:r>
              <a:rPr lang="ko-KR" altLang="en-US" sz="1500" dirty="0"/>
              <a:t> 가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거의 가장 적게 사용된 것으로 보아</a:t>
            </a:r>
            <a:r>
              <a:rPr lang="en-US" altLang="ko-KR" sz="1500" dirty="0"/>
              <a:t>, </a:t>
            </a:r>
            <a:r>
              <a:rPr lang="ko-KR" altLang="en-US" sz="1500" dirty="0"/>
              <a:t>블랙핑크의 노래가사에서 미래에도 함께하자는 의미  </a:t>
            </a:r>
            <a:endParaRPr lang="en-US" altLang="ko-KR" sz="1500" dirty="0"/>
          </a:p>
          <a:p>
            <a:r>
              <a:rPr lang="ko-KR" altLang="en-US" sz="1500" dirty="0"/>
              <a:t>  의 가사는 찾기 힘들 것이다</a:t>
            </a:r>
            <a:r>
              <a:rPr lang="en-US" altLang="ko-KR" sz="1500" dirty="0"/>
              <a:t>.</a:t>
            </a:r>
          </a:p>
          <a:p>
            <a:r>
              <a:rPr lang="en-US" altLang="ko-KR" sz="1500" dirty="0"/>
              <a:t>- ‘</a:t>
            </a:r>
            <a:r>
              <a:rPr lang="ko-KR" altLang="en-US" sz="1500" dirty="0"/>
              <a:t>있는</a:t>
            </a:r>
            <a:r>
              <a:rPr lang="en-US" altLang="ko-KR" sz="1500" dirty="0"/>
              <a:t>, </a:t>
            </a:r>
            <a:r>
              <a:rPr lang="ko-KR" altLang="en-US" sz="1500" dirty="0"/>
              <a:t>있어</a:t>
            </a:r>
            <a:r>
              <a:rPr lang="en-US" altLang="ko-KR" sz="1500" dirty="0"/>
              <a:t>’</a:t>
            </a:r>
            <a:r>
              <a:rPr lang="ko-KR" altLang="en-US" sz="1500" dirty="0"/>
              <a:t>의 비율은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낮은데 </a:t>
            </a:r>
            <a:r>
              <a:rPr lang="en-US" altLang="ko-KR" sz="1500" dirty="0"/>
              <a:t>‘</a:t>
            </a:r>
            <a:r>
              <a:rPr lang="ko-KR" altLang="en-US" sz="1500" dirty="0"/>
              <a:t>없는</a:t>
            </a:r>
            <a:r>
              <a:rPr lang="en-US" altLang="ko-KR" sz="1500" dirty="0"/>
              <a:t>,</a:t>
            </a:r>
            <a:r>
              <a:rPr lang="ko-KR" altLang="en-US" sz="1500" dirty="0"/>
              <a:t>없어</a:t>
            </a:r>
            <a:r>
              <a:rPr lang="en-US" altLang="ko-KR" sz="1500" dirty="0"/>
              <a:t>’</a:t>
            </a:r>
            <a:r>
              <a:rPr lang="ko-KR" altLang="en-US" sz="1500" dirty="0"/>
              <a:t>는 평균보다 높은 것으로 보아 부정적인 표현이 많이 사용됨을 알 수 있다</a:t>
            </a:r>
            <a:r>
              <a:rPr lang="en-US" altLang="ko-KR" sz="15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500" dirty="0"/>
              <a:t>‘IF’</a:t>
            </a:r>
            <a:r>
              <a:rPr lang="ko-KR" altLang="en-US" sz="1500" dirty="0"/>
              <a:t>와 </a:t>
            </a:r>
            <a:r>
              <a:rPr lang="en-US" altLang="ko-KR" sz="1500" dirty="0"/>
              <a:t>‘</a:t>
            </a:r>
            <a:r>
              <a:rPr lang="ko-KR" altLang="en-US" sz="1500" dirty="0"/>
              <a:t>만약</a:t>
            </a:r>
            <a:r>
              <a:rPr lang="en-US" altLang="ko-KR" sz="1500" dirty="0"/>
              <a:t>’</a:t>
            </a:r>
            <a:r>
              <a:rPr lang="ko-KR" altLang="en-US" sz="1500" dirty="0"/>
              <a:t>의 비율이 둘 다 높은 편인데</a:t>
            </a:r>
            <a:r>
              <a:rPr lang="en-US" altLang="ko-KR" sz="1500" dirty="0"/>
              <a:t>,</a:t>
            </a:r>
            <a:r>
              <a:rPr lang="ko-KR" altLang="en-US" sz="1500" dirty="0"/>
              <a:t> 이런 가정하는 표현을 통해 현재 상황을 직면하지 않으려는 마음을 추측할 수 있다</a:t>
            </a:r>
            <a:r>
              <a:rPr lang="en-US" altLang="ko-KR" sz="15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500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500" dirty="0">
                <a:sym typeface="Wingdings" panose="05000000000000000000" pitchFamily="2" charset="2"/>
              </a:rPr>
              <a:t>아름다운 사랑이야기보다는</a:t>
            </a:r>
            <a:r>
              <a:rPr lang="en-US" altLang="ko-KR" sz="1500" dirty="0">
                <a:sym typeface="Wingdings" panose="05000000000000000000" pitchFamily="2" charset="2"/>
              </a:rPr>
              <a:t>,</a:t>
            </a:r>
            <a:r>
              <a:rPr lang="ko-KR" altLang="en-US" sz="1500" dirty="0">
                <a:sym typeface="Wingdings" panose="05000000000000000000" pitchFamily="2" charset="2"/>
              </a:rPr>
              <a:t> 상대방에게 이별을 말하는 마음을 담은 노래들로</a:t>
            </a:r>
            <a:r>
              <a:rPr lang="en-US" altLang="ko-KR" sz="1500" dirty="0">
                <a:sym typeface="Wingdings" panose="05000000000000000000" pitchFamily="2" charset="2"/>
              </a:rPr>
              <a:t>, </a:t>
            </a:r>
            <a:r>
              <a:rPr lang="ko-KR" altLang="en-US" sz="1500" dirty="0">
                <a:sym typeface="Wingdings" panose="05000000000000000000" pitchFamily="2" charset="2"/>
              </a:rPr>
              <a:t>보다 직관적이고 직설적인 어휘들을 통해 감정</a:t>
            </a:r>
            <a:endParaRPr lang="en-US" altLang="ko-KR" sz="1500" dirty="0">
              <a:sym typeface="Wingdings" panose="05000000000000000000" pitchFamily="2" charset="2"/>
            </a:endParaRPr>
          </a:p>
          <a:p>
            <a:r>
              <a:rPr lang="en-US" altLang="ko-KR" sz="1500" dirty="0">
                <a:sym typeface="Wingdings" panose="05000000000000000000" pitchFamily="2" charset="2"/>
              </a:rPr>
              <a:t>    </a:t>
            </a:r>
            <a:r>
              <a:rPr lang="ko-KR" altLang="en-US" sz="1500" dirty="0">
                <a:sym typeface="Wingdings" panose="05000000000000000000" pitchFamily="2" charset="2"/>
              </a:rPr>
              <a:t>을 드러내고 있을 것이다</a:t>
            </a:r>
            <a:r>
              <a:rPr lang="en-US" altLang="ko-KR" sz="1500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sz="1500" dirty="0">
                <a:sym typeface="Wingdings" panose="05000000000000000000" pitchFamily="2" charset="2"/>
              </a:rPr>
              <a:t> </a:t>
            </a:r>
            <a:r>
              <a:rPr lang="ko-KR" altLang="en-US" sz="1500" dirty="0">
                <a:sym typeface="Wingdings" panose="05000000000000000000" pitchFamily="2" charset="2"/>
              </a:rPr>
              <a:t>같은 단어의 반복을 통해 중독성을 높이고</a:t>
            </a:r>
            <a:r>
              <a:rPr lang="en-US" altLang="ko-KR" sz="1500" dirty="0">
                <a:sym typeface="Wingdings" panose="05000000000000000000" pitchFamily="2" charset="2"/>
              </a:rPr>
              <a:t> </a:t>
            </a:r>
            <a:r>
              <a:rPr lang="ko-KR" altLang="en-US" sz="1500" dirty="0">
                <a:sym typeface="Wingdings" panose="05000000000000000000" pitchFamily="2" charset="2"/>
              </a:rPr>
              <a:t>영어를 많이 사용해서</a:t>
            </a:r>
            <a:r>
              <a:rPr lang="en-US" altLang="ko-KR" sz="1500" dirty="0">
                <a:sym typeface="Wingdings" panose="05000000000000000000" pitchFamily="2" charset="2"/>
              </a:rPr>
              <a:t>,</a:t>
            </a:r>
            <a:r>
              <a:rPr lang="ko-KR" altLang="en-US" sz="1500" dirty="0">
                <a:sym typeface="Wingdings" panose="05000000000000000000" pitchFamily="2" charset="2"/>
              </a:rPr>
              <a:t> 외국에서도 쉽게 따라 부를 수 있게 만들었다</a:t>
            </a:r>
            <a:r>
              <a:rPr lang="en-US" altLang="ko-KR" sz="1500" dirty="0">
                <a:sym typeface="Wingdings" panose="05000000000000000000" pitchFamily="2" charset="2"/>
              </a:rPr>
              <a:t>.</a:t>
            </a:r>
            <a:endParaRPr lang="ko-KR" altLang="en-US" sz="15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81F5B2-0DB6-4C95-80F0-2BAAAE604E23}"/>
              </a:ext>
            </a:extLst>
          </p:cNvPr>
          <p:cNvSpPr txBox="1"/>
          <p:nvPr/>
        </p:nvSpPr>
        <p:spPr>
          <a:xfrm>
            <a:off x="277906" y="215153"/>
            <a:ext cx="254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블랙핑크</a:t>
            </a:r>
            <a:r>
              <a:rPr lang="en-US" altLang="ko-KR" dirty="0"/>
              <a:t>(</a:t>
            </a:r>
            <a:r>
              <a:rPr lang="ko-KR" altLang="en-US" dirty="0"/>
              <a:t>해석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5870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엑소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4CE13F7-018C-4F10-A552-66B0F18B85B0}"/>
              </a:ext>
            </a:extLst>
          </p:cNvPr>
          <p:cNvGrpSpPr/>
          <p:nvPr/>
        </p:nvGrpSpPr>
        <p:grpSpPr>
          <a:xfrm>
            <a:off x="457200" y="1111622"/>
            <a:ext cx="1900518" cy="5387789"/>
            <a:chOff x="457200" y="1111623"/>
            <a:chExt cx="1443317" cy="432098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7763EDC-BA32-4688-8F13-EB9777232D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273" r="89853" b="10721"/>
            <a:stretch/>
          </p:blipFill>
          <p:spPr>
            <a:xfrm>
              <a:off x="457200" y="1111624"/>
              <a:ext cx="1237129" cy="4320987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DE9B0C9-CF55-4571-9797-872282EF47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118" t="26273" r="37500" b="10721"/>
            <a:stretch/>
          </p:blipFill>
          <p:spPr>
            <a:xfrm>
              <a:off x="1488141" y="1111623"/>
              <a:ext cx="412376" cy="4320987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202D90A-8AF2-4A64-8AAF-27D61E38EADE}"/>
              </a:ext>
            </a:extLst>
          </p:cNvPr>
          <p:cNvGrpSpPr/>
          <p:nvPr/>
        </p:nvGrpSpPr>
        <p:grpSpPr>
          <a:xfrm>
            <a:off x="2760490" y="1111622"/>
            <a:ext cx="1909481" cy="5387788"/>
            <a:chOff x="2563907" y="1111622"/>
            <a:chExt cx="1493264" cy="418651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F97F6A6-C8BA-4D5D-A9BF-A81679EE3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8236" r="89412" b="10718"/>
            <a:stretch/>
          </p:blipFill>
          <p:spPr>
            <a:xfrm>
              <a:off x="2563907" y="1111622"/>
              <a:ext cx="1290918" cy="418651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6747AC4-4F34-493C-8EC8-D7171295BE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328" t="28236" r="37353" b="10718"/>
            <a:stretch/>
          </p:blipFill>
          <p:spPr>
            <a:xfrm>
              <a:off x="3652478" y="1111622"/>
              <a:ext cx="404693" cy="4186518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96278CB-80A1-4A8A-8A1A-F5197F8095E0}"/>
              </a:ext>
            </a:extLst>
          </p:cNvPr>
          <p:cNvGrpSpPr/>
          <p:nvPr/>
        </p:nvGrpSpPr>
        <p:grpSpPr>
          <a:xfrm>
            <a:off x="5158275" y="1111623"/>
            <a:ext cx="1941772" cy="5387788"/>
            <a:chOff x="5141772" y="1240769"/>
            <a:chExt cx="1420988" cy="418287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DD97DDE-2F58-4C7B-B321-A6DF3A755B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8287" r="89149" b="10719"/>
            <a:stretch/>
          </p:blipFill>
          <p:spPr>
            <a:xfrm>
              <a:off x="5141772" y="1240769"/>
              <a:ext cx="1322882" cy="418287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53F5B2B-EBD4-48E3-AF19-D378D50396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9508" t="28287" r="37155" b="10719"/>
            <a:stretch/>
          </p:blipFill>
          <p:spPr>
            <a:xfrm>
              <a:off x="6155898" y="1240769"/>
              <a:ext cx="406862" cy="418287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14E6FE5-75A5-4C87-924A-FEDEA99475D0}"/>
              </a:ext>
            </a:extLst>
          </p:cNvPr>
          <p:cNvSpPr txBox="1"/>
          <p:nvPr/>
        </p:nvSpPr>
        <p:spPr>
          <a:xfrm>
            <a:off x="7516397" y="762000"/>
            <a:ext cx="3442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94</a:t>
            </a:r>
            <a:r>
              <a:rPr lang="ko-KR" altLang="en-US" dirty="0"/>
              <a:t>개 중 </a:t>
            </a:r>
            <a:r>
              <a:rPr lang="en-US" altLang="ko-KR" dirty="0"/>
              <a:t>20</a:t>
            </a:r>
            <a:r>
              <a:rPr lang="ko-KR" altLang="en-US" dirty="0"/>
              <a:t>개 영어</a:t>
            </a:r>
            <a:endParaRPr lang="en-US" altLang="ko-KR" dirty="0"/>
          </a:p>
          <a:p>
            <a:r>
              <a:rPr lang="en-US" altLang="ko-KR" dirty="0"/>
              <a:t>1.796%~0.117%</a:t>
            </a:r>
          </a:p>
          <a:p>
            <a:r>
              <a:rPr lang="ko-KR" altLang="en-US" dirty="0"/>
              <a:t>비교적 한글 가사가 많음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A35608-2969-48DF-A581-8D422087E358}"/>
              </a:ext>
            </a:extLst>
          </p:cNvPr>
          <p:cNvSpPr txBox="1"/>
          <p:nvPr/>
        </p:nvSpPr>
        <p:spPr>
          <a:xfrm>
            <a:off x="7433474" y="2229521"/>
            <a:ext cx="44985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난</a:t>
            </a:r>
            <a:r>
              <a:rPr lang="en-US" altLang="ko-KR" dirty="0">
                <a:sym typeface="Wingdings" panose="05000000000000000000" pitchFamily="2" charset="2"/>
              </a:rPr>
              <a:t>, YOU, ME, </a:t>
            </a:r>
            <a:r>
              <a:rPr lang="ko-KR" altLang="en-US" dirty="0">
                <a:sym typeface="Wingdings" panose="05000000000000000000" pitchFamily="2" charset="2"/>
              </a:rPr>
              <a:t>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더</a:t>
            </a:r>
            <a:r>
              <a:rPr lang="en-US" altLang="ko-KR" dirty="0">
                <a:sym typeface="Wingdings" panose="05000000000000000000" pitchFamily="2" charset="2"/>
              </a:rPr>
              <a:t>, OH, </a:t>
            </a:r>
            <a:r>
              <a:rPr lang="ko-KR" altLang="en-US" dirty="0">
                <a:sym typeface="Wingdings" panose="05000000000000000000" pitchFamily="2" charset="2"/>
              </a:rPr>
              <a:t>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사랑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눈</a:t>
            </a:r>
            <a:r>
              <a:rPr lang="en-US" altLang="ko-KR" dirty="0">
                <a:sym typeface="Wingdings" panose="05000000000000000000" pitchFamily="2" charset="2"/>
              </a:rPr>
              <a:t>, I, YEAH, BABY,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나를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밤</a:t>
            </a:r>
            <a:r>
              <a:rPr lang="en-US" altLang="ko-KR" dirty="0">
                <a:sym typeface="Wingdings" panose="05000000000000000000" pitchFamily="2" charset="2"/>
              </a:rPr>
              <a:t>, MY, </a:t>
            </a:r>
            <a:r>
              <a:rPr lang="ko-KR" altLang="en-US" dirty="0">
                <a:sym typeface="Wingdings" panose="05000000000000000000" pitchFamily="2" charset="2"/>
              </a:rPr>
              <a:t>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순간</a:t>
            </a:r>
            <a:r>
              <a:rPr lang="en-US" altLang="ko-KR" dirty="0">
                <a:sym typeface="Wingdings" panose="05000000000000000000" pitchFamily="2" charset="2"/>
              </a:rPr>
              <a:t>, IT, </a:t>
            </a:r>
            <a:r>
              <a:rPr lang="ko-KR" altLang="en-US" dirty="0">
                <a:sym typeface="Wingdings" panose="05000000000000000000" pitchFamily="2" charset="2"/>
              </a:rPr>
              <a:t>없는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다시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오늘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세상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끝</a:t>
            </a:r>
            <a:r>
              <a:rPr lang="en-US" altLang="ko-KR" dirty="0">
                <a:sym typeface="Wingdings" panose="05000000000000000000" pitchFamily="2" charset="2"/>
              </a:rPr>
              <a:t>, LA, </a:t>
            </a:r>
            <a:r>
              <a:rPr lang="ko-KR" altLang="en-US" dirty="0">
                <a:sym typeface="Wingdings" panose="05000000000000000000" pitchFamily="2" charset="2"/>
              </a:rPr>
              <a:t>내게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없어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모든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같은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모두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지금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빛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기억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시선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멀리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,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때</a:t>
            </a:r>
            <a:r>
              <a:rPr lang="en-US" altLang="ko-KR" dirty="0">
                <a:sym typeface="Wingdings" panose="05000000000000000000" pitchFamily="2" charset="2"/>
              </a:rPr>
              <a:t>, LOVE,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우리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생각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있어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눈물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버린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너무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둘</a:t>
            </a:r>
            <a:r>
              <a:rPr lang="en-US" altLang="ko-KR" dirty="0">
                <a:sym typeface="Wingdings" panose="05000000000000000000" pitchFamily="2" charset="2"/>
              </a:rPr>
              <a:t>, UP, TO, </a:t>
            </a:r>
            <a:r>
              <a:rPr lang="ko-KR" altLang="en-US" dirty="0">
                <a:sym typeface="Wingdings" panose="05000000000000000000" pitchFamily="2" charset="2"/>
              </a:rPr>
              <a:t>없이</a:t>
            </a:r>
            <a:r>
              <a:rPr lang="en-US" altLang="ko-KR" dirty="0">
                <a:sym typeface="Wingdings" panose="05000000000000000000" pitchFamily="2" charset="2"/>
              </a:rPr>
              <a:t>, DON, Girl, </a:t>
            </a:r>
            <a:r>
              <a:rPr lang="ko-KR" altLang="en-US" dirty="0">
                <a:sym typeface="Wingdings" panose="05000000000000000000" pitchFamily="2" charset="2"/>
              </a:rPr>
              <a:t>그대</a:t>
            </a:r>
            <a:r>
              <a:rPr lang="en-US" altLang="ko-KR" dirty="0">
                <a:sym typeface="Wingdings" panose="05000000000000000000" pitchFamily="2" charset="2"/>
              </a:rPr>
              <a:t>, KNOW, </a:t>
            </a:r>
            <a:r>
              <a:rPr lang="ko-KR" altLang="en-US" dirty="0">
                <a:sym typeface="Wingdings" panose="05000000000000000000" pitchFamily="2" charset="2"/>
              </a:rPr>
              <a:t>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길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나와 너 관련된 대명사들의 비율 높음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9793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1849</TotalTime>
  <Words>11454</Words>
  <Application>Microsoft Office PowerPoint</Application>
  <PresentationFormat>와이드스크린</PresentationFormat>
  <Paragraphs>540</Paragraphs>
  <Slides>48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2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전체적인 분석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이수진</dc:creator>
  <cp:lastModifiedBy>이수진</cp:lastModifiedBy>
  <cp:revision>234</cp:revision>
  <dcterms:created xsi:type="dcterms:W3CDTF">2020-11-16T14:40:02Z</dcterms:created>
  <dcterms:modified xsi:type="dcterms:W3CDTF">2020-12-01T16:49:13Z</dcterms:modified>
</cp:coreProperties>
</file>